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y="5143500" cx="9144000"/>
  <p:notesSz cx="6858000" cy="9144000"/>
  <p:embeddedFontLst>
    <p:embeddedFont>
      <p:font typeface="Oswald"/>
      <p:regular r:id="rId58"/>
      <p:bold r:id="rId59"/>
    </p:embeddedFont>
    <p:embeddedFont>
      <p:font typeface="Source Sans Pr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4" roundtripDataSignature="AMtx7mjJCNxrv1grckoEmYCyWPBC6Fh1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SourceSansPro-italic.fntdata"/><Relationship Id="rId61" Type="http://schemas.openxmlformats.org/officeDocument/2006/relationships/font" Target="fonts/SourceSansPro-bold.fntdata"/><Relationship Id="rId20" Type="http://schemas.openxmlformats.org/officeDocument/2006/relationships/slide" Target="slides/slide16.xml"/><Relationship Id="rId64" Type="http://customschemas.google.com/relationships/presentationmetadata" Target="metadata"/><Relationship Id="rId63" Type="http://schemas.openxmlformats.org/officeDocument/2006/relationships/font" Target="fonts/SourceSansPro-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SourceSansPro-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Oswald-bold.fntdata"/><Relationship Id="rId14" Type="http://schemas.openxmlformats.org/officeDocument/2006/relationships/slide" Target="slides/slide10.xml"/><Relationship Id="rId58" Type="http://schemas.openxmlformats.org/officeDocument/2006/relationships/font" Target="fonts/Oswal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eldung.com/cs/bidirectional-vs-unidirectional-lstm"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eldung.com/cs/bidirectional-vs-unidirectional-lstm"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eldung.com/cs/bidirectional-vs-unidirectional-lstm"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eldung.com/cs/bidirectional-vs-unidirectional-lst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eldung.com/cs/bidirectional-vs-unidirectional-lstm"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eldung.com/cs/bidirectional-vs-unidirectional-lstm"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eldung.com/cs/bidirectional-vs-unidirectional-lst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Would be nice if texts simply said A causes B or B is caused by A but because there is a lot of controversy among domain experts whether one causes something or another, people use a lot of different representations to imply causality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Word-Net component helps with disambiguation and also generates new causal patterns that are previously unseen.</a:t>
            </a:r>
            <a:endParaRPr/>
          </a:p>
          <a:p>
            <a:pPr indent="0" lvl="0" marL="0" rtl="0" algn="l">
              <a:lnSpc>
                <a:spcPct val="100000"/>
              </a:lnSpc>
              <a:spcBef>
                <a:spcPts val="0"/>
              </a:spcBef>
              <a:spcAft>
                <a:spcPts val="0"/>
              </a:spcAft>
              <a:buSzPts val="1400"/>
              <a:buNone/>
            </a:pPr>
            <a:r>
              <a:rPr lang="en-US"/>
              <a:t>Essentially </a:t>
            </a:r>
            <a:r>
              <a:rPr b="1" lang="en-US"/>
              <a:t>pattern-matching </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Would be nice if texts simply said A causes B or B is caused by A but because there is a lot of controversy among domain experts whether one causes something or another, people use a lot of different representations to imply causality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Word-Net component helps with disambiguation and also generates new causal patterns that are previously unseen.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Word-Net component helps with disambiguation and also generates new causal patterns that are previously unseen.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Word-Net component helps with disambiguation and also generates new causal patterns that are previously unseen.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ad59929de3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ad59929de3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Word-Net component helps with disambiguation and also generates new causal patterns that are previously unseen.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Would be nice if texts simply said A causes B or B is caused by A but because there is a lot of controversy among domain experts whether one causes something or another, people use a lot of different representations to imply causality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Word-Net component helps with disambiguation and also generates new causal patterns that are previously unseen.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ad59929de3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ad59929de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3771" marR="1" rtl="0" algn="l">
              <a:lnSpc>
                <a:spcPct val="86335"/>
              </a:lnSpc>
              <a:spcBef>
                <a:spcPts val="0"/>
              </a:spcBef>
              <a:spcAft>
                <a:spcPts val="0"/>
              </a:spcAft>
              <a:buClr>
                <a:schemeClr val="dk1"/>
              </a:buClr>
              <a:buSzPts val="1100"/>
              <a:buFont typeface="Arial"/>
              <a:buNone/>
            </a:pPr>
            <a:r>
              <a:rPr b="1" lang="en-US">
                <a:solidFill>
                  <a:schemeClr val="dk1"/>
                </a:solidFill>
              </a:rPr>
              <a:t>Image 1: You can see the type of rules the decision tree learned to determine if the class-NP1 and class-NP2 were related through cause and effect. For example, for Rule 0, if the verb linking them is “cause” then there is a 100% chance it’s a cause-effect relationship. Or for Rule 3, if NP1 is not an entity and NP2 is an event there is an 89% chance it’s cause-effect. </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Word-Net component helps with disambiguation and also generates new causal patterns that are previously unseen.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Word-Net component helps with disambiguation and also generates new causal patterns that are previously unseen.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ad59929de3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ad59929de3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Would be nice if texts simply said A causes B or B is caused by A but because there is a lot of controversy among domain experts whether one causes something or another, people use a lot of different representations to imply causality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ad59929de3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ad59929de3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Would be nice if texts simply said A causes B or B is caused by A but because there is a lot of controversy among domain experts whether one causes something or another, people use a lot of different representations to imply causality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Would be nice if texts simply said A causes B or B is caused by A but because there is a lot of controversy among domain experts whether one causes something or another, people use a lot of different representations to imply causality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Word-Net component helps with disambiguation and also generates new causal patterns that are previously unseen.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Note that the problem of multi-way classification of semantic relations is different from the problem of causal relation extraction. However, one could possibly use a semantic relations classifier for disambiguation during causal relation extraction.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Note that the problem of multi-way classification of semantic relations is different from the problem of causal relation extraction. However, one could possibly use a semantic relations classifier for disambiguation during causal relation extraction.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Note that the problem of multi-way classification of semantic relations is different from the problem of causal relation extraction. However, one could possibly use a semantic relations classifier for disambiguation during causal relation extraction.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Note that the problem of multi-way classification of semantic relations is different from the problem of causal relation extraction. However, one could possibly use a semantic relations classifier for disambiguation during causal relation extraction.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ad59929de3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ad59929de3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ad59929de3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1ad59929de3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ad8552664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ad8552664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ad59929de3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ad59929de3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ad8552664c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1ad8552664c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ad8552664c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1ad8552664c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Note that the problem of multi-way classification of semantic relations is different from the problem of causal relation extraction. However, one could possibly use a semantic relations classifier for disambiguation during causal relation extraction.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ad8552664c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1ad8552664c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https://www.sciencedirect.com/science/article/abs/pii/S0957417418305177</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ad8552664c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ad8552664c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https://aclanthology.org/W18-5035.pdf</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ad8552664c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ad8552664c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400"/>
              </a:lnSpc>
              <a:spcBef>
                <a:spcPts val="0"/>
              </a:spcBef>
              <a:spcAft>
                <a:spcPts val="0"/>
              </a:spcAft>
              <a:buClr>
                <a:schemeClr val="dk1"/>
              </a:buClr>
              <a:buSzPts val="1100"/>
              <a:buFont typeface="Arial"/>
              <a:buNone/>
            </a:pPr>
            <a:r>
              <a:rPr i="1" lang="en-US" sz="1350">
                <a:solidFill>
                  <a:schemeClr val="dk1"/>
                </a:solidFill>
                <a:highlight>
                  <a:srgbClr val="FFFFFF"/>
                </a:highlight>
              </a:rPr>
              <a:t>Programming is a lot of fun and exciting especially when you’re interested in teaching machines what to do. I’ve seen many people from five-year-olds to ninety-year-olds learn it</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33400"/>
              </a:lnSpc>
              <a:spcBef>
                <a:spcPts val="800"/>
              </a:spcBef>
              <a:spcAft>
                <a:spcPts val="0"/>
              </a:spcAft>
              <a:buClr>
                <a:schemeClr val="dk1"/>
              </a:buClr>
              <a:buSzPts val="1100"/>
              <a:buFont typeface="Arial"/>
              <a:buNone/>
            </a:pPr>
            <a:r>
              <a:rPr lang="en-US" sz="1350">
                <a:solidFill>
                  <a:schemeClr val="dk1"/>
                </a:solidFill>
                <a:highlight>
                  <a:srgbClr val="FFFFFF"/>
                </a:highlight>
              </a:rPr>
              <a:t>Here, the word </a:t>
            </a:r>
            <a:r>
              <a:rPr i="1" lang="en-US" sz="1350">
                <a:solidFill>
                  <a:schemeClr val="dk1"/>
                </a:solidFill>
                <a:highlight>
                  <a:srgbClr val="FFFFFF"/>
                </a:highlight>
              </a:rPr>
              <a:t>it</a:t>
            </a:r>
            <a:r>
              <a:rPr lang="en-US" sz="1350">
                <a:solidFill>
                  <a:schemeClr val="dk1"/>
                </a:solidFill>
                <a:highlight>
                  <a:srgbClr val="FFFFFF"/>
                </a:highlight>
              </a:rPr>
              <a:t> at the end of the sentence refers to </a:t>
            </a:r>
            <a:r>
              <a:rPr i="1" lang="en-US" sz="1350">
                <a:solidFill>
                  <a:schemeClr val="dk1"/>
                </a:solidFill>
                <a:highlight>
                  <a:srgbClr val="FFFFFF"/>
                </a:highlight>
              </a:rPr>
              <a:t>programming</a:t>
            </a:r>
            <a:r>
              <a:rPr lang="en-US" sz="1350">
                <a:solidFill>
                  <a:schemeClr val="dk1"/>
                </a:solidFill>
                <a:highlight>
                  <a:srgbClr val="FFFFFF"/>
                </a:highlight>
              </a:rPr>
              <a:t> which is the first word. In between, there are many other words, which could cause an RNN to miss the connection. This happens even though RNNs have some type of memory. However, </a:t>
            </a:r>
            <a:r>
              <a:rPr lang="en-US" sz="1350">
                <a:solidFill>
                  <a:srgbClr val="2456B4"/>
                </a:solidFill>
                <a:highlight>
                  <a:srgbClr val="FFFFFF"/>
                </a:highlight>
                <a:uFill>
                  <a:noFill/>
                </a:uFill>
                <a:hlinkClick r:id="rId2">
                  <a:extLst>
                    <a:ext uri="{A12FA001-AC4F-418D-AE19-62706E023703}">
                      <ahyp:hlinkClr val="tx"/>
                    </a:ext>
                  </a:extLst>
                </a:hlinkClick>
              </a:rPr>
              <a:t>the LSTMs can resolve this issue</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00000"/>
              </a:lnSpc>
              <a:spcBef>
                <a:spcPts val="80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ad8552664c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1ad8552664c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400"/>
              </a:lnSpc>
              <a:spcBef>
                <a:spcPts val="0"/>
              </a:spcBef>
              <a:spcAft>
                <a:spcPts val="0"/>
              </a:spcAft>
              <a:buSzPts val="1100"/>
              <a:buNone/>
            </a:pPr>
            <a:r>
              <a:rPr i="1" lang="en-US" sz="1350">
                <a:solidFill>
                  <a:schemeClr val="dk1"/>
                </a:solidFill>
                <a:highlight>
                  <a:srgbClr val="FFFFFF"/>
                </a:highlight>
              </a:rPr>
              <a:t>Programming is a lot of fun and exciting especially when you’re interested in teaching machines what to do. I’ve seen many people from five-year-olds to ninety-year-olds learn it</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33400"/>
              </a:lnSpc>
              <a:spcBef>
                <a:spcPts val="800"/>
              </a:spcBef>
              <a:spcAft>
                <a:spcPts val="0"/>
              </a:spcAft>
              <a:buSzPts val="1100"/>
              <a:buNone/>
            </a:pPr>
            <a:r>
              <a:rPr lang="en-US" sz="1350">
                <a:solidFill>
                  <a:schemeClr val="dk1"/>
                </a:solidFill>
                <a:highlight>
                  <a:srgbClr val="FFFFFF"/>
                </a:highlight>
              </a:rPr>
              <a:t>Here, the word </a:t>
            </a:r>
            <a:r>
              <a:rPr i="1" lang="en-US" sz="1350">
                <a:solidFill>
                  <a:schemeClr val="dk1"/>
                </a:solidFill>
                <a:highlight>
                  <a:srgbClr val="FFFFFF"/>
                </a:highlight>
              </a:rPr>
              <a:t>it</a:t>
            </a:r>
            <a:r>
              <a:rPr lang="en-US" sz="1350">
                <a:solidFill>
                  <a:schemeClr val="dk1"/>
                </a:solidFill>
                <a:highlight>
                  <a:srgbClr val="FFFFFF"/>
                </a:highlight>
              </a:rPr>
              <a:t> at the end of the sentence refers to </a:t>
            </a:r>
            <a:r>
              <a:rPr i="1" lang="en-US" sz="1350">
                <a:solidFill>
                  <a:schemeClr val="dk1"/>
                </a:solidFill>
                <a:highlight>
                  <a:srgbClr val="FFFFFF"/>
                </a:highlight>
              </a:rPr>
              <a:t>programming</a:t>
            </a:r>
            <a:r>
              <a:rPr lang="en-US" sz="1350">
                <a:solidFill>
                  <a:schemeClr val="dk1"/>
                </a:solidFill>
                <a:highlight>
                  <a:srgbClr val="FFFFFF"/>
                </a:highlight>
              </a:rPr>
              <a:t> which is the first word. In between, there are many other words, which could cause an RNN to miss the connection. This happens even though RNNs have some type of memory. However, </a:t>
            </a:r>
            <a:r>
              <a:rPr lang="en-US" sz="1350">
                <a:solidFill>
                  <a:srgbClr val="2456B4"/>
                </a:solidFill>
                <a:highlight>
                  <a:srgbClr val="FFFFFF"/>
                </a:highlight>
                <a:uFill>
                  <a:noFill/>
                </a:uFill>
                <a:hlinkClick r:id="rId2">
                  <a:extLst>
                    <a:ext uri="{A12FA001-AC4F-418D-AE19-62706E023703}">
                      <ahyp:hlinkClr val="tx"/>
                    </a:ext>
                  </a:extLst>
                </a:hlinkClick>
              </a:rPr>
              <a:t>the LSTMs can resolve this issue</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00000"/>
              </a:lnSpc>
              <a:spcBef>
                <a:spcPts val="80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ad8552664c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ad8552664c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400"/>
              </a:lnSpc>
              <a:spcBef>
                <a:spcPts val="0"/>
              </a:spcBef>
              <a:spcAft>
                <a:spcPts val="0"/>
              </a:spcAft>
              <a:buSzPts val="1100"/>
              <a:buNone/>
            </a:pPr>
            <a:r>
              <a:rPr i="1" lang="en-US" sz="1350">
                <a:solidFill>
                  <a:schemeClr val="dk1"/>
                </a:solidFill>
                <a:highlight>
                  <a:srgbClr val="FFFFFF"/>
                </a:highlight>
              </a:rPr>
              <a:t>Programming is a lot of fun and exciting especially when you’re interested in teaching machines what to do. I’ve seen many people from five-year-olds to ninety-year-olds learn it</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33400"/>
              </a:lnSpc>
              <a:spcBef>
                <a:spcPts val="800"/>
              </a:spcBef>
              <a:spcAft>
                <a:spcPts val="0"/>
              </a:spcAft>
              <a:buSzPts val="1100"/>
              <a:buNone/>
            </a:pPr>
            <a:r>
              <a:rPr lang="en-US" sz="1350">
                <a:solidFill>
                  <a:schemeClr val="dk1"/>
                </a:solidFill>
                <a:highlight>
                  <a:srgbClr val="FFFFFF"/>
                </a:highlight>
              </a:rPr>
              <a:t>Here, the word </a:t>
            </a:r>
            <a:r>
              <a:rPr i="1" lang="en-US" sz="1350">
                <a:solidFill>
                  <a:schemeClr val="dk1"/>
                </a:solidFill>
                <a:highlight>
                  <a:srgbClr val="FFFFFF"/>
                </a:highlight>
              </a:rPr>
              <a:t>it</a:t>
            </a:r>
            <a:r>
              <a:rPr lang="en-US" sz="1350">
                <a:solidFill>
                  <a:schemeClr val="dk1"/>
                </a:solidFill>
                <a:highlight>
                  <a:srgbClr val="FFFFFF"/>
                </a:highlight>
              </a:rPr>
              <a:t> at the end of the sentence refers to </a:t>
            </a:r>
            <a:r>
              <a:rPr i="1" lang="en-US" sz="1350">
                <a:solidFill>
                  <a:schemeClr val="dk1"/>
                </a:solidFill>
                <a:highlight>
                  <a:srgbClr val="FFFFFF"/>
                </a:highlight>
              </a:rPr>
              <a:t>programming</a:t>
            </a:r>
            <a:r>
              <a:rPr lang="en-US" sz="1350">
                <a:solidFill>
                  <a:schemeClr val="dk1"/>
                </a:solidFill>
                <a:highlight>
                  <a:srgbClr val="FFFFFF"/>
                </a:highlight>
              </a:rPr>
              <a:t> which is the first word. In between, there are many other words, which could cause an RNN to miss the connection. This happens even though RNNs have some type of memory. However, </a:t>
            </a:r>
            <a:r>
              <a:rPr lang="en-US" sz="1350">
                <a:solidFill>
                  <a:srgbClr val="2456B4"/>
                </a:solidFill>
                <a:highlight>
                  <a:srgbClr val="FFFFFF"/>
                </a:highlight>
                <a:uFill>
                  <a:noFill/>
                </a:uFill>
                <a:hlinkClick r:id="rId2">
                  <a:extLst>
                    <a:ext uri="{A12FA001-AC4F-418D-AE19-62706E023703}">
                      <ahyp:hlinkClr val="tx"/>
                    </a:ext>
                  </a:extLst>
                </a:hlinkClick>
              </a:rPr>
              <a:t>the LSTMs can resolve this issue</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00000"/>
              </a:lnSpc>
              <a:spcBef>
                <a:spcPts val="80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ad8552664c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1ad8552664c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400"/>
              </a:lnSpc>
              <a:spcBef>
                <a:spcPts val="0"/>
              </a:spcBef>
              <a:spcAft>
                <a:spcPts val="0"/>
              </a:spcAft>
              <a:buSzPts val="1100"/>
              <a:buNone/>
            </a:pPr>
            <a:r>
              <a:rPr i="1" lang="en-US" sz="1350">
                <a:solidFill>
                  <a:schemeClr val="dk1"/>
                </a:solidFill>
                <a:highlight>
                  <a:srgbClr val="FFFFFF"/>
                </a:highlight>
              </a:rPr>
              <a:t>Programming is a lot of fun and exciting especially when you’re interested in teaching machines what to do. I’ve seen many people from five-year-olds to ninety-year-olds learn it</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33400"/>
              </a:lnSpc>
              <a:spcBef>
                <a:spcPts val="800"/>
              </a:spcBef>
              <a:spcAft>
                <a:spcPts val="0"/>
              </a:spcAft>
              <a:buSzPts val="1100"/>
              <a:buNone/>
            </a:pPr>
            <a:r>
              <a:rPr lang="en-US" sz="1350">
                <a:solidFill>
                  <a:schemeClr val="dk1"/>
                </a:solidFill>
                <a:highlight>
                  <a:srgbClr val="FFFFFF"/>
                </a:highlight>
              </a:rPr>
              <a:t>Here, the word </a:t>
            </a:r>
            <a:r>
              <a:rPr i="1" lang="en-US" sz="1350">
                <a:solidFill>
                  <a:schemeClr val="dk1"/>
                </a:solidFill>
                <a:highlight>
                  <a:srgbClr val="FFFFFF"/>
                </a:highlight>
              </a:rPr>
              <a:t>it</a:t>
            </a:r>
            <a:r>
              <a:rPr lang="en-US" sz="1350">
                <a:solidFill>
                  <a:schemeClr val="dk1"/>
                </a:solidFill>
                <a:highlight>
                  <a:srgbClr val="FFFFFF"/>
                </a:highlight>
              </a:rPr>
              <a:t> at the end of the sentence refers to </a:t>
            </a:r>
            <a:r>
              <a:rPr i="1" lang="en-US" sz="1350">
                <a:solidFill>
                  <a:schemeClr val="dk1"/>
                </a:solidFill>
                <a:highlight>
                  <a:srgbClr val="FFFFFF"/>
                </a:highlight>
              </a:rPr>
              <a:t>programming</a:t>
            </a:r>
            <a:r>
              <a:rPr lang="en-US" sz="1350">
                <a:solidFill>
                  <a:schemeClr val="dk1"/>
                </a:solidFill>
                <a:highlight>
                  <a:srgbClr val="FFFFFF"/>
                </a:highlight>
              </a:rPr>
              <a:t> which is the first word. In between, there are many other words, which could cause an RNN to miss the connection. This happens even though RNNs have some type of memory. However, </a:t>
            </a:r>
            <a:r>
              <a:rPr lang="en-US" sz="1350">
                <a:solidFill>
                  <a:srgbClr val="2456B4"/>
                </a:solidFill>
                <a:highlight>
                  <a:srgbClr val="FFFFFF"/>
                </a:highlight>
                <a:uFill>
                  <a:noFill/>
                </a:uFill>
                <a:hlinkClick r:id="rId2">
                  <a:extLst>
                    <a:ext uri="{A12FA001-AC4F-418D-AE19-62706E023703}">
                      <ahyp:hlinkClr val="tx"/>
                    </a:ext>
                  </a:extLst>
                </a:hlinkClick>
              </a:rPr>
              <a:t>the LSTMs can resolve this issue</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00000"/>
              </a:lnSpc>
              <a:spcBef>
                <a:spcPts val="80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ad59929de3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1ad59929de3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ad8552664c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1ad8552664c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400"/>
              </a:lnSpc>
              <a:spcBef>
                <a:spcPts val="0"/>
              </a:spcBef>
              <a:spcAft>
                <a:spcPts val="0"/>
              </a:spcAft>
              <a:buSzPts val="1100"/>
              <a:buNone/>
            </a:pPr>
            <a:r>
              <a:rPr i="1" lang="en-US" sz="1350">
                <a:solidFill>
                  <a:schemeClr val="dk1"/>
                </a:solidFill>
                <a:highlight>
                  <a:srgbClr val="FFFFFF"/>
                </a:highlight>
              </a:rPr>
              <a:t>Programming is a lot of fun and exciting especially when you’re interested in teaching machines what to do. I’ve seen many people from five-year-olds to ninety-year-olds learn it</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33400"/>
              </a:lnSpc>
              <a:spcBef>
                <a:spcPts val="800"/>
              </a:spcBef>
              <a:spcAft>
                <a:spcPts val="0"/>
              </a:spcAft>
              <a:buSzPts val="1100"/>
              <a:buNone/>
            </a:pPr>
            <a:r>
              <a:rPr lang="en-US" sz="1350">
                <a:solidFill>
                  <a:schemeClr val="dk1"/>
                </a:solidFill>
                <a:highlight>
                  <a:srgbClr val="FFFFFF"/>
                </a:highlight>
              </a:rPr>
              <a:t>Here, the word </a:t>
            </a:r>
            <a:r>
              <a:rPr i="1" lang="en-US" sz="1350">
                <a:solidFill>
                  <a:schemeClr val="dk1"/>
                </a:solidFill>
                <a:highlight>
                  <a:srgbClr val="FFFFFF"/>
                </a:highlight>
              </a:rPr>
              <a:t>it</a:t>
            </a:r>
            <a:r>
              <a:rPr lang="en-US" sz="1350">
                <a:solidFill>
                  <a:schemeClr val="dk1"/>
                </a:solidFill>
                <a:highlight>
                  <a:srgbClr val="FFFFFF"/>
                </a:highlight>
              </a:rPr>
              <a:t> at the end of the sentence refers to </a:t>
            </a:r>
            <a:r>
              <a:rPr i="1" lang="en-US" sz="1350">
                <a:solidFill>
                  <a:schemeClr val="dk1"/>
                </a:solidFill>
                <a:highlight>
                  <a:srgbClr val="FFFFFF"/>
                </a:highlight>
              </a:rPr>
              <a:t>programming</a:t>
            </a:r>
            <a:r>
              <a:rPr lang="en-US" sz="1350">
                <a:solidFill>
                  <a:schemeClr val="dk1"/>
                </a:solidFill>
                <a:highlight>
                  <a:srgbClr val="FFFFFF"/>
                </a:highlight>
              </a:rPr>
              <a:t> which is the first word. In between, there are many other words, which could cause an RNN to miss the connection. This happens even though RNNs have some type of memory. However, </a:t>
            </a:r>
            <a:r>
              <a:rPr lang="en-US" sz="1350">
                <a:solidFill>
                  <a:srgbClr val="2456B4"/>
                </a:solidFill>
                <a:highlight>
                  <a:srgbClr val="FFFFFF"/>
                </a:highlight>
                <a:uFill>
                  <a:noFill/>
                </a:uFill>
                <a:hlinkClick r:id="rId2">
                  <a:extLst>
                    <a:ext uri="{A12FA001-AC4F-418D-AE19-62706E023703}">
                      <ahyp:hlinkClr val="tx"/>
                    </a:ext>
                  </a:extLst>
                </a:hlinkClick>
              </a:rPr>
              <a:t>the LSTMs can resolve this issue</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00000"/>
              </a:lnSpc>
              <a:spcBef>
                <a:spcPts val="80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ad8552664c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1ad8552664c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400"/>
              </a:lnSpc>
              <a:spcBef>
                <a:spcPts val="0"/>
              </a:spcBef>
              <a:spcAft>
                <a:spcPts val="0"/>
              </a:spcAft>
              <a:buSzPts val="1100"/>
              <a:buNone/>
            </a:pPr>
            <a:r>
              <a:rPr i="1" lang="en-US" sz="1350">
                <a:solidFill>
                  <a:schemeClr val="dk1"/>
                </a:solidFill>
                <a:highlight>
                  <a:srgbClr val="FFFFFF"/>
                </a:highlight>
              </a:rPr>
              <a:t>Programming is a lot of fun and exciting especially when you’re interested in teaching machines what to do. I’ve seen many people from five-year-olds to ninety-year-olds learn it</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33400"/>
              </a:lnSpc>
              <a:spcBef>
                <a:spcPts val="800"/>
              </a:spcBef>
              <a:spcAft>
                <a:spcPts val="0"/>
              </a:spcAft>
              <a:buSzPts val="1100"/>
              <a:buNone/>
            </a:pPr>
            <a:r>
              <a:rPr lang="en-US" sz="1350">
                <a:solidFill>
                  <a:schemeClr val="dk1"/>
                </a:solidFill>
                <a:highlight>
                  <a:srgbClr val="FFFFFF"/>
                </a:highlight>
              </a:rPr>
              <a:t>Here, the word </a:t>
            </a:r>
            <a:r>
              <a:rPr i="1" lang="en-US" sz="1350">
                <a:solidFill>
                  <a:schemeClr val="dk1"/>
                </a:solidFill>
                <a:highlight>
                  <a:srgbClr val="FFFFFF"/>
                </a:highlight>
              </a:rPr>
              <a:t>it</a:t>
            </a:r>
            <a:r>
              <a:rPr lang="en-US" sz="1350">
                <a:solidFill>
                  <a:schemeClr val="dk1"/>
                </a:solidFill>
                <a:highlight>
                  <a:srgbClr val="FFFFFF"/>
                </a:highlight>
              </a:rPr>
              <a:t> at the end of the sentence refers to </a:t>
            </a:r>
            <a:r>
              <a:rPr i="1" lang="en-US" sz="1350">
                <a:solidFill>
                  <a:schemeClr val="dk1"/>
                </a:solidFill>
                <a:highlight>
                  <a:srgbClr val="FFFFFF"/>
                </a:highlight>
              </a:rPr>
              <a:t>programming</a:t>
            </a:r>
            <a:r>
              <a:rPr lang="en-US" sz="1350">
                <a:solidFill>
                  <a:schemeClr val="dk1"/>
                </a:solidFill>
                <a:highlight>
                  <a:srgbClr val="FFFFFF"/>
                </a:highlight>
              </a:rPr>
              <a:t> which is the first word. In between, there are many other words, which could cause an RNN to miss the connection. This happens even though RNNs have some type of memory. However, </a:t>
            </a:r>
            <a:r>
              <a:rPr lang="en-US" sz="1350">
                <a:solidFill>
                  <a:srgbClr val="2456B4"/>
                </a:solidFill>
                <a:highlight>
                  <a:srgbClr val="FFFFFF"/>
                </a:highlight>
                <a:uFill>
                  <a:noFill/>
                </a:uFill>
                <a:hlinkClick r:id="rId2">
                  <a:extLst>
                    <a:ext uri="{A12FA001-AC4F-418D-AE19-62706E023703}">
                      <ahyp:hlinkClr val="tx"/>
                    </a:ext>
                  </a:extLst>
                </a:hlinkClick>
              </a:rPr>
              <a:t>the LSTMs can resolve this issue</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00000"/>
              </a:lnSpc>
              <a:spcBef>
                <a:spcPts val="80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ad8552664c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ad8552664c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ad8552664c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1ad8552664c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400"/>
              </a:lnSpc>
              <a:spcBef>
                <a:spcPts val="0"/>
              </a:spcBef>
              <a:spcAft>
                <a:spcPts val="0"/>
              </a:spcAft>
              <a:buSzPts val="1100"/>
              <a:buNone/>
            </a:pPr>
            <a:r>
              <a:rPr i="1" lang="en-US" sz="1350">
                <a:solidFill>
                  <a:schemeClr val="dk1"/>
                </a:solidFill>
                <a:highlight>
                  <a:srgbClr val="FFFFFF"/>
                </a:highlight>
              </a:rPr>
              <a:t>Programming is a lot of fun and exciting especially when you’re interested in teaching machines what to do. I’ve seen many people from five-year-olds to ninety-year-olds learn it</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33400"/>
              </a:lnSpc>
              <a:spcBef>
                <a:spcPts val="800"/>
              </a:spcBef>
              <a:spcAft>
                <a:spcPts val="0"/>
              </a:spcAft>
              <a:buSzPts val="1100"/>
              <a:buNone/>
            </a:pPr>
            <a:r>
              <a:rPr lang="en-US" sz="1350">
                <a:solidFill>
                  <a:schemeClr val="dk1"/>
                </a:solidFill>
                <a:highlight>
                  <a:srgbClr val="FFFFFF"/>
                </a:highlight>
              </a:rPr>
              <a:t>Here, the word </a:t>
            </a:r>
            <a:r>
              <a:rPr i="1" lang="en-US" sz="1350">
                <a:solidFill>
                  <a:schemeClr val="dk1"/>
                </a:solidFill>
                <a:highlight>
                  <a:srgbClr val="FFFFFF"/>
                </a:highlight>
              </a:rPr>
              <a:t>it</a:t>
            </a:r>
            <a:r>
              <a:rPr lang="en-US" sz="1350">
                <a:solidFill>
                  <a:schemeClr val="dk1"/>
                </a:solidFill>
                <a:highlight>
                  <a:srgbClr val="FFFFFF"/>
                </a:highlight>
              </a:rPr>
              <a:t> at the end of the sentence refers to </a:t>
            </a:r>
            <a:r>
              <a:rPr i="1" lang="en-US" sz="1350">
                <a:solidFill>
                  <a:schemeClr val="dk1"/>
                </a:solidFill>
                <a:highlight>
                  <a:srgbClr val="FFFFFF"/>
                </a:highlight>
              </a:rPr>
              <a:t>programming</a:t>
            </a:r>
            <a:r>
              <a:rPr lang="en-US" sz="1350">
                <a:solidFill>
                  <a:schemeClr val="dk1"/>
                </a:solidFill>
                <a:highlight>
                  <a:srgbClr val="FFFFFF"/>
                </a:highlight>
              </a:rPr>
              <a:t> which is the first word. In between, there are many other words, which could cause an RNN to miss the connection. This happens even though RNNs have some type of memory. However, </a:t>
            </a:r>
            <a:r>
              <a:rPr lang="en-US" sz="1350">
                <a:solidFill>
                  <a:srgbClr val="2456B4"/>
                </a:solidFill>
                <a:highlight>
                  <a:srgbClr val="FFFFFF"/>
                </a:highlight>
                <a:uFill>
                  <a:noFill/>
                </a:uFill>
                <a:hlinkClick r:id="rId2">
                  <a:extLst>
                    <a:ext uri="{A12FA001-AC4F-418D-AE19-62706E023703}">
                      <ahyp:hlinkClr val="tx"/>
                    </a:ext>
                  </a:extLst>
                </a:hlinkClick>
              </a:rPr>
              <a:t>the LSTMs can resolve this issue</a:t>
            </a:r>
            <a:r>
              <a:rPr lang="en-US" sz="1350">
                <a:solidFill>
                  <a:schemeClr val="dk1"/>
                </a:solidFill>
                <a:highlight>
                  <a:srgbClr val="FFFFFF"/>
                </a:highlight>
              </a:rPr>
              <a:t>.</a:t>
            </a:r>
            <a:endParaRPr sz="1350">
              <a:solidFill>
                <a:schemeClr val="dk1"/>
              </a:solidFill>
              <a:highlight>
                <a:srgbClr val="FFFFFF"/>
              </a:highlight>
            </a:endParaRPr>
          </a:p>
          <a:p>
            <a:pPr indent="0" lvl="0" marL="0" rtl="0" algn="l">
              <a:lnSpc>
                <a:spcPct val="100000"/>
              </a:lnSpc>
              <a:spcBef>
                <a:spcPts val="80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Maybe talk about semantics vs syntax</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Maybe talk about semantics vs syntax</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Would be nice if texts simply said A causes B or B is caused by A but because there is a lot of controversy among domain experts whether one causes something or another, people use a lot of different representations to imply causality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3" name="Shape 33"/>
        <p:cNvGrpSpPr/>
        <p:nvPr/>
      </p:nvGrpSpPr>
      <p:grpSpPr>
        <a:xfrm>
          <a:off x="0" y="0"/>
          <a:ext cx="0" cy="0"/>
          <a:chOff x="0" y="0"/>
          <a:chExt cx="0" cy="0"/>
        </a:xfrm>
      </p:grpSpPr>
      <p:sp>
        <p:nvSpPr>
          <p:cNvPr id="34" name="Google Shape;34;p36"/>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36"/>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333"/>
            </a:srgbClr>
          </a:solidFill>
          <a:ln>
            <a:noFill/>
          </a:ln>
        </p:spPr>
      </p:sp>
      <p:sp>
        <p:nvSpPr>
          <p:cNvPr id="36" name="Google Shape;36;p36"/>
          <p:cNvSpPr/>
          <p:nvPr/>
        </p:nvSpPr>
        <p:spPr>
          <a:xfrm rot="8100000">
            <a:off x="1847981" y="18145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6"/>
          <p:cNvSpPr/>
          <p:nvPr/>
        </p:nvSpPr>
        <p:spPr>
          <a:xfrm rot="8100000">
            <a:off x="6038981" y="20984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6"/>
          <p:cNvSpPr/>
          <p:nvPr/>
        </p:nvSpPr>
        <p:spPr>
          <a:xfrm rot="8100000">
            <a:off x="7181981" y="21317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 name="Google Shape;39;p36"/>
          <p:cNvGrpSpPr/>
          <p:nvPr/>
        </p:nvGrpSpPr>
        <p:grpSpPr>
          <a:xfrm>
            <a:off x="-9525" y="2024075"/>
            <a:ext cx="9167825" cy="595300"/>
            <a:chOff x="-9525" y="4462475"/>
            <a:chExt cx="9167825" cy="595300"/>
          </a:xfrm>
        </p:grpSpPr>
        <p:sp>
          <p:nvSpPr>
            <p:cNvPr id="40" name="Google Shape;40;p36"/>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41" name="Google Shape;41;p36"/>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42" name="Google Shape;42;p36"/>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43" name="Google Shape;43;p36"/>
          <p:cNvGrpSpPr/>
          <p:nvPr/>
        </p:nvGrpSpPr>
        <p:grpSpPr>
          <a:xfrm>
            <a:off x="-42837" y="2005088"/>
            <a:ext cx="9229575" cy="642787"/>
            <a:chOff x="-42837" y="4443488"/>
            <a:chExt cx="9229575" cy="642787"/>
          </a:xfrm>
        </p:grpSpPr>
        <p:sp>
          <p:nvSpPr>
            <p:cNvPr id="44" name="Google Shape;44;p36"/>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6"/>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6"/>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6"/>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6"/>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6"/>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6"/>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6"/>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6"/>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6"/>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6"/>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6"/>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6"/>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6"/>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6"/>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6"/>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6"/>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6"/>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6"/>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6"/>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6"/>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6"/>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6"/>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6"/>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36"/>
          <p:cNvSpPr/>
          <p:nvPr/>
        </p:nvSpPr>
        <p:spPr>
          <a:xfrm>
            <a:off x="2990700" y="21478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6"/>
          <p:cNvSpPr/>
          <p:nvPr/>
        </p:nvSpPr>
        <p:spPr>
          <a:xfrm>
            <a:off x="1085700" y="24335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6"/>
          <p:cNvSpPr/>
          <p:nvPr/>
        </p:nvSpPr>
        <p:spPr>
          <a:xfrm>
            <a:off x="4895700" y="20776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6"/>
          <p:cNvSpPr/>
          <p:nvPr/>
        </p:nvSpPr>
        <p:spPr>
          <a:xfrm rot="8100000">
            <a:off x="8699949" y="18907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6"/>
          <p:cNvSpPr txBox="1"/>
          <p:nvPr>
            <p:ph type="ctrTitle"/>
          </p:nvPr>
        </p:nvSpPr>
        <p:spPr>
          <a:xfrm>
            <a:off x="2847975" y="3363425"/>
            <a:ext cx="5610300" cy="115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FFF"/>
              </a:buClr>
              <a:buSzPts val="4800"/>
              <a:buNone/>
              <a:defRPr sz="4800">
                <a:solidFill>
                  <a:srgbClr val="FFFFFF"/>
                </a:solidFill>
              </a:defRPr>
            </a:lvl1pPr>
            <a:lvl2pPr lvl="1" algn="r">
              <a:lnSpc>
                <a:spcPct val="100000"/>
              </a:lnSpc>
              <a:spcBef>
                <a:spcPts val="0"/>
              </a:spcBef>
              <a:spcAft>
                <a:spcPts val="0"/>
              </a:spcAft>
              <a:buClr>
                <a:srgbClr val="FFFFFF"/>
              </a:buClr>
              <a:buSzPts val="4800"/>
              <a:buNone/>
              <a:defRPr sz="4800">
                <a:solidFill>
                  <a:srgbClr val="FFFFFF"/>
                </a:solidFill>
              </a:defRPr>
            </a:lvl2pPr>
            <a:lvl3pPr lvl="2" algn="r">
              <a:lnSpc>
                <a:spcPct val="100000"/>
              </a:lnSpc>
              <a:spcBef>
                <a:spcPts val="0"/>
              </a:spcBef>
              <a:spcAft>
                <a:spcPts val="0"/>
              </a:spcAft>
              <a:buClr>
                <a:srgbClr val="FFFFFF"/>
              </a:buClr>
              <a:buSzPts val="4800"/>
              <a:buNone/>
              <a:defRPr sz="4800">
                <a:solidFill>
                  <a:srgbClr val="FFFFFF"/>
                </a:solidFill>
              </a:defRPr>
            </a:lvl3pPr>
            <a:lvl4pPr lvl="3" algn="r">
              <a:lnSpc>
                <a:spcPct val="100000"/>
              </a:lnSpc>
              <a:spcBef>
                <a:spcPts val="0"/>
              </a:spcBef>
              <a:spcAft>
                <a:spcPts val="0"/>
              </a:spcAft>
              <a:buClr>
                <a:srgbClr val="FFFFFF"/>
              </a:buClr>
              <a:buSzPts val="4800"/>
              <a:buNone/>
              <a:defRPr sz="4800">
                <a:solidFill>
                  <a:srgbClr val="FFFFFF"/>
                </a:solidFill>
              </a:defRPr>
            </a:lvl4pPr>
            <a:lvl5pPr lvl="4" algn="r">
              <a:lnSpc>
                <a:spcPct val="100000"/>
              </a:lnSpc>
              <a:spcBef>
                <a:spcPts val="0"/>
              </a:spcBef>
              <a:spcAft>
                <a:spcPts val="0"/>
              </a:spcAft>
              <a:buClr>
                <a:srgbClr val="FFFFFF"/>
              </a:buClr>
              <a:buSzPts val="4800"/>
              <a:buNone/>
              <a:defRPr sz="4800">
                <a:solidFill>
                  <a:srgbClr val="FFFFFF"/>
                </a:solidFill>
              </a:defRPr>
            </a:lvl5pPr>
            <a:lvl6pPr lvl="5" algn="r">
              <a:lnSpc>
                <a:spcPct val="100000"/>
              </a:lnSpc>
              <a:spcBef>
                <a:spcPts val="0"/>
              </a:spcBef>
              <a:spcAft>
                <a:spcPts val="0"/>
              </a:spcAft>
              <a:buClr>
                <a:srgbClr val="FFFFFF"/>
              </a:buClr>
              <a:buSzPts val="4800"/>
              <a:buNone/>
              <a:defRPr sz="4800">
                <a:solidFill>
                  <a:srgbClr val="FFFFFF"/>
                </a:solidFill>
              </a:defRPr>
            </a:lvl6pPr>
            <a:lvl7pPr lvl="6" algn="r">
              <a:lnSpc>
                <a:spcPct val="100000"/>
              </a:lnSpc>
              <a:spcBef>
                <a:spcPts val="0"/>
              </a:spcBef>
              <a:spcAft>
                <a:spcPts val="0"/>
              </a:spcAft>
              <a:buClr>
                <a:srgbClr val="FFFFFF"/>
              </a:buClr>
              <a:buSzPts val="4800"/>
              <a:buNone/>
              <a:defRPr sz="4800">
                <a:solidFill>
                  <a:srgbClr val="FFFFFF"/>
                </a:solidFill>
              </a:defRPr>
            </a:lvl7pPr>
            <a:lvl8pPr lvl="7" algn="r">
              <a:lnSpc>
                <a:spcPct val="100000"/>
              </a:lnSpc>
              <a:spcBef>
                <a:spcPts val="0"/>
              </a:spcBef>
              <a:spcAft>
                <a:spcPts val="0"/>
              </a:spcAft>
              <a:buClr>
                <a:srgbClr val="FFFFFF"/>
              </a:buClr>
              <a:buSzPts val="4800"/>
              <a:buNone/>
              <a:defRPr sz="4800">
                <a:solidFill>
                  <a:srgbClr val="FFFFFF"/>
                </a:solidFill>
              </a:defRPr>
            </a:lvl8pPr>
            <a:lvl9pPr lvl="8" algn="r">
              <a:lnSpc>
                <a:spcPct val="100000"/>
              </a:lnSpc>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4" name="Shape 74"/>
        <p:cNvGrpSpPr/>
        <p:nvPr/>
      </p:nvGrpSpPr>
      <p:grpSpPr>
        <a:xfrm>
          <a:off x="0" y="0"/>
          <a:ext cx="0" cy="0"/>
          <a:chOff x="0" y="0"/>
          <a:chExt cx="0" cy="0"/>
        </a:xfrm>
      </p:grpSpPr>
      <p:sp>
        <p:nvSpPr>
          <p:cNvPr id="75" name="Google Shape;75;p37"/>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76" name="Google Shape;76;p37"/>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77" name="Google Shape;77;p37"/>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7"/>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7"/>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37"/>
          <p:cNvGrpSpPr/>
          <p:nvPr/>
        </p:nvGrpSpPr>
        <p:grpSpPr>
          <a:xfrm>
            <a:off x="-9525" y="4462475"/>
            <a:ext cx="9167825" cy="595300"/>
            <a:chOff x="-9525" y="4462475"/>
            <a:chExt cx="9167825" cy="595300"/>
          </a:xfrm>
        </p:grpSpPr>
        <p:sp>
          <p:nvSpPr>
            <p:cNvPr id="81" name="Google Shape;81;p37"/>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82" name="Google Shape;82;p37"/>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83" name="Google Shape;83;p37"/>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84" name="Google Shape;84;p37"/>
          <p:cNvGrpSpPr/>
          <p:nvPr/>
        </p:nvGrpSpPr>
        <p:grpSpPr>
          <a:xfrm>
            <a:off x="-42837" y="4443488"/>
            <a:ext cx="9229575" cy="642787"/>
            <a:chOff x="-42837" y="4443488"/>
            <a:chExt cx="9229575" cy="642787"/>
          </a:xfrm>
        </p:grpSpPr>
        <p:sp>
          <p:nvSpPr>
            <p:cNvPr id="85" name="Google Shape;85;p37"/>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7"/>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7"/>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7"/>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7"/>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7"/>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7"/>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7"/>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7"/>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7"/>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7"/>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7"/>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7"/>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7"/>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7"/>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7"/>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7"/>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7"/>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7"/>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7"/>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7"/>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7"/>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7"/>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7"/>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7"/>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37"/>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7"/>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7"/>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7"/>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7"/>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p:txBody>
      </p:sp>
      <p:sp>
        <p:nvSpPr>
          <p:cNvPr id="115" name="Google Shape;115;p37"/>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6" name="Google Shape;116;p3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7" name="Shape 117"/>
        <p:cNvGrpSpPr/>
        <p:nvPr/>
      </p:nvGrpSpPr>
      <p:grpSpPr>
        <a:xfrm>
          <a:off x="0" y="0"/>
          <a:ext cx="0" cy="0"/>
          <a:chOff x="0" y="0"/>
          <a:chExt cx="0" cy="0"/>
        </a:xfrm>
      </p:grpSpPr>
      <p:sp>
        <p:nvSpPr>
          <p:cNvPr id="118" name="Google Shape;118;p38"/>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19" name="Google Shape;119;p38"/>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120" name="Google Shape;120;p38"/>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8"/>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8"/>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 name="Google Shape;123;p38"/>
          <p:cNvGrpSpPr/>
          <p:nvPr/>
        </p:nvGrpSpPr>
        <p:grpSpPr>
          <a:xfrm>
            <a:off x="-9525" y="4462475"/>
            <a:ext cx="9167825" cy="595300"/>
            <a:chOff x="-9525" y="4462475"/>
            <a:chExt cx="9167825" cy="595300"/>
          </a:xfrm>
        </p:grpSpPr>
        <p:sp>
          <p:nvSpPr>
            <p:cNvPr id="124" name="Google Shape;124;p38"/>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125" name="Google Shape;125;p38"/>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126" name="Google Shape;126;p38"/>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127" name="Google Shape;127;p38"/>
          <p:cNvGrpSpPr/>
          <p:nvPr/>
        </p:nvGrpSpPr>
        <p:grpSpPr>
          <a:xfrm>
            <a:off x="-42837" y="4443488"/>
            <a:ext cx="9229575" cy="642787"/>
            <a:chOff x="-42837" y="4443488"/>
            <a:chExt cx="9229575" cy="642787"/>
          </a:xfrm>
        </p:grpSpPr>
        <p:sp>
          <p:nvSpPr>
            <p:cNvPr id="128" name="Google Shape;128;p38"/>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8"/>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8"/>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8"/>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8"/>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8"/>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8"/>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8"/>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8"/>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8"/>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8"/>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8"/>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8"/>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8"/>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8"/>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8"/>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8"/>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8"/>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8"/>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8"/>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8"/>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8"/>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8"/>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8"/>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8"/>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p38"/>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8"/>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8"/>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8"/>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8"/>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p:txBody>
      </p:sp>
      <p:sp>
        <p:nvSpPr>
          <p:cNvPr id="158" name="Google Shape;158;p38"/>
          <p:cNvSpPr txBox="1"/>
          <p:nvPr>
            <p:ph idx="1" type="body"/>
          </p:nvPr>
        </p:nvSpPr>
        <p:spPr>
          <a:xfrm>
            <a:off x="1131500" y="1552950"/>
            <a:ext cx="3339900" cy="2665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59" name="Google Shape;159;p38"/>
          <p:cNvSpPr txBox="1"/>
          <p:nvPr>
            <p:ph idx="2" type="body"/>
          </p:nvPr>
        </p:nvSpPr>
        <p:spPr>
          <a:xfrm>
            <a:off x="4672563" y="1552950"/>
            <a:ext cx="3339900" cy="2665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60" name="Google Shape;160;p3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61" name="Shape 161"/>
        <p:cNvGrpSpPr/>
        <p:nvPr/>
      </p:nvGrpSpPr>
      <p:grpSpPr>
        <a:xfrm>
          <a:off x="0" y="0"/>
          <a:ext cx="0" cy="0"/>
          <a:chOff x="0" y="0"/>
          <a:chExt cx="0" cy="0"/>
        </a:xfrm>
      </p:grpSpPr>
      <p:sp>
        <p:nvSpPr>
          <p:cNvPr id="162" name="Google Shape;162;p39"/>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163" name="Google Shape;163;p39"/>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333"/>
            </a:srgbClr>
          </a:solidFill>
          <a:ln>
            <a:noFill/>
          </a:ln>
        </p:spPr>
      </p:sp>
      <p:sp>
        <p:nvSpPr>
          <p:cNvPr id="164" name="Google Shape;164;p39"/>
          <p:cNvSpPr/>
          <p:nvPr/>
        </p:nvSpPr>
        <p:spPr>
          <a:xfrm rot="8100000">
            <a:off x="1847981" y="18145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9"/>
          <p:cNvSpPr/>
          <p:nvPr/>
        </p:nvSpPr>
        <p:spPr>
          <a:xfrm rot="8100000">
            <a:off x="6038981" y="20984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9"/>
          <p:cNvSpPr/>
          <p:nvPr/>
        </p:nvSpPr>
        <p:spPr>
          <a:xfrm rot="8100000">
            <a:off x="7181981" y="21317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 name="Google Shape;167;p39"/>
          <p:cNvGrpSpPr/>
          <p:nvPr/>
        </p:nvGrpSpPr>
        <p:grpSpPr>
          <a:xfrm>
            <a:off x="-9525" y="2024075"/>
            <a:ext cx="9167825" cy="595300"/>
            <a:chOff x="-9525" y="4462475"/>
            <a:chExt cx="9167825" cy="595300"/>
          </a:xfrm>
        </p:grpSpPr>
        <p:sp>
          <p:nvSpPr>
            <p:cNvPr id="168" name="Google Shape;168;p39"/>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169" name="Google Shape;169;p39"/>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170" name="Google Shape;170;p39"/>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171" name="Google Shape;171;p39"/>
          <p:cNvGrpSpPr/>
          <p:nvPr/>
        </p:nvGrpSpPr>
        <p:grpSpPr>
          <a:xfrm>
            <a:off x="-42837" y="2005088"/>
            <a:ext cx="9229575" cy="642787"/>
            <a:chOff x="-42837" y="4443488"/>
            <a:chExt cx="9229575" cy="642787"/>
          </a:xfrm>
        </p:grpSpPr>
        <p:sp>
          <p:nvSpPr>
            <p:cNvPr id="172" name="Google Shape;172;p39"/>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9"/>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9"/>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9"/>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9"/>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9"/>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9"/>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9"/>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9"/>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9"/>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9"/>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9"/>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9"/>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9"/>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9"/>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9"/>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9"/>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9"/>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9"/>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9"/>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9"/>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9"/>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9"/>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9"/>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9"/>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 name="Google Shape;197;p39"/>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9"/>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9"/>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9"/>
          <p:cNvSpPr/>
          <p:nvPr/>
        </p:nvSpPr>
        <p:spPr>
          <a:xfrm rot="8100000">
            <a:off x="8699949" y="18907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9"/>
          <p:cNvSpPr txBox="1"/>
          <p:nvPr>
            <p:ph type="ctrTitle"/>
          </p:nvPr>
        </p:nvSpPr>
        <p:spPr>
          <a:xfrm>
            <a:off x="2309350" y="3031150"/>
            <a:ext cx="5214600" cy="1159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solidFill>
                  <a:srgbClr val="FFFFFF"/>
                </a:solidFill>
              </a:defRPr>
            </a:lvl1pPr>
            <a:lvl2pPr lvl="1" algn="r">
              <a:lnSpc>
                <a:spcPct val="100000"/>
              </a:lnSpc>
              <a:spcBef>
                <a:spcPts val="0"/>
              </a:spcBef>
              <a:spcAft>
                <a:spcPts val="0"/>
              </a:spcAft>
              <a:buClr>
                <a:srgbClr val="FFFFFF"/>
              </a:buClr>
              <a:buSzPts val="3600"/>
              <a:buNone/>
              <a:defRPr sz="3600">
                <a:solidFill>
                  <a:srgbClr val="FFFFFF"/>
                </a:solidFill>
              </a:defRPr>
            </a:lvl2pPr>
            <a:lvl3pPr lvl="2" algn="r">
              <a:lnSpc>
                <a:spcPct val="100000"/>
              </a:lnSpc>
              <a:spcBef>
                <a:spcPts val="0"/>
              </a:spcBef>
              <a:spcAft>
                <a:spcPts val="0"/>
              </a:spcAft>
              <a:buClr>
                <a:srgbClr val="FFFFFF"/>
              </a:buClr>
              <a:buSzPts val="3600"/>
              <a:buNone/>
              <a:defRPr sz="3600">
                <a:solidFill>
                  <a:srgbClr val="FFFFFF"/>
                </a:solidFill>
              </a:defRPr>
            </a:lvl3pPr>
            <a:lvl4pPr lvl="3" algn="r">
              <a:lnSpc>
                <a:spcPct val="100000"/>
              </a:lnSpc>
              <a:spcBef>
                <a:spcPts val="0"/>
              </a:spcBef>
              <a:spcAft>
                <a:spcPts val="0"/>
              </a:spcAft>
              <a:buClr>
                <a:srgbClr val="FFFFFF"/>
              </a:buClr>
              <a:buSzPts val="3600"/>
              <a:buNone/>
              <a:defRPr sz="3600">
                <a:solidFill>
                  <a:srgbClr val="FFFFFF"/>
                </a:solidFill>
              </a:defRPr>
            </a:lvl4pPr>
            <a:lvl5pPr lvl="4" algn="r">
              <a:lnSpc>
                <a:spcPct val="100000"/>
              </a:lnSpc>
              <a:spcBef>
                <a:spcPts val="0"/>
              </a:spcBef>
              <a:spcAft>
                <a:spcPts val="0"/>
              </a:spcAft>
              <a:buClr>
                <a:srgbClr val="FFFFFF"/>
              </a:buClr>
              <a:buSzPts val="3600"/>
              <a:buNone/>
              <a:defRPr sz="3600">
                <a:solidFill>
                  <a:srgbClr val="FFFFFF"/>
                </a:solidFill>
              </a:defRPr>
            </a:lvl5pPr>
            <a:lvl6pPr lvl="5" algn="r">
              <a:lnSpc>
                <a:spcPct val="100000"/>
              </a:lnSpc>
              <a:spcBef>
                <a:spcPts val="0"/>
              </a:spcBef>
              <a:spcAft>
                <a:spcPts val="0"/>
              </a:spcAft>
              <a:buClr>
                <a:srgbClr val="FFFFFF"/>
              </a:buClr>
              <a:buSzPts val="3600"/>
              <a:buNone/>
              <a:defRPr sz="3600">
                <a:solidFill>
                  <a:srgbClr val="FFFFFF"/>
                </a:solidFill>
              </a:defRPr>
            </a:lvl6pPr>
            <a:lvl7pPr lvl="6" algn="r">
              <a:lnSpc>
                <a:spcPct val="100000"/>
              </a:lnSpc>
              <a:spcBef>
                <a:spcPts val="0"/>
              </a:spcBef>
              <a:spcAft>
                <a:spcPts val="0"/>
              </a:spcAft>
              <a:buClr>
                <a:srgbClr val="FFFFFF"/>
              </a:buClr>
              <a:buSzPts val="3600"/>
              <a:buNone/>
              <a:defRPr sz="3600">
                <a:solidFill>
                  <a:srgbClr val="FFFFFF"/>
                </a:solidFill>
              </a:defRPr>
            </a:lvl7pPr>
            <a:lvl8pPr lvl="7" algn="r">
              <a:lnSpc>
                <a:spcPct val="100000"/>
              </a:lnSpc>
              <a:spcBef>
                <a:spcPts val="0"/>
              </a:spcBef>
              <a:spcAft>
                <a:spcPts val="0"/>
              </a:spcAft>
              <a:buClr>
                <a:srgbClr val="FFFFFF"/>
              </a:buClr>
              <a:buSzPts val="3600"/>
              <a:buNone/>
              <a:defRPr sz="3600">
                <a:solidFill>
                  <a:srgbClr val="FFFFFF"/>
                </a:solidFill>
              </a:defRPr>
            </a:lvl8pPr>
            <a:lvl9pPr lvl="8" algn="r">
              <a:lnSpc>
                <a:spcPct val="100000"/>
              </a:lnSpc>
              <a:spcBef>
                <a:spcPts val="0"/>
              </a:spcBef>
              <a:spcAft>
                <a:spcPts val="0"/>
              </a:spcAft>
              <a:buClr>
                <a:srgbClr val="FFFFFF"/>
              </a:buClr>
              <a:buSzPts val="3600"/>
              <a:buNone/>
              <a:defRPr sz="3600">
                <a:solidFill>
                  <a:srgbClr val="FFFFFF"/>
                </a:solidFill>
              </a:defRPr>
            </a:lvl9pPr>
          </a:lstStyle>
          <a:p/>
        </p:txBody>
      </p:sp>
      <p:sp>
        <p:nvSpPr>
          <p:cNvPr id="202" name="Google Shape;202;p39"/>
          <p:cNvSpPr txBox="1"/>
          <p:nvPr>
            <p:ph idx="1" type="subTitle"/>
          </p:nvPr>
        </p:nvSpPr>
        <p:spPr>
          <a:xfrm>
            <a:off x="2309441" y="4059250"/>
            <a:ext cx="5214600" cy="7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2000"/>
              <a:buNone/>
              <a:defRPr>
                <a:solidFill>
                  <a:srgbClr val="FFFFFF"/>
                </a:solidFill>
              </a:defRPr>
            </a:lvl1pPr>
            <a:lvl2pPr lvl="1" algn="r">
              <a:lnSpc>
                <a:spcPct val="100000"/>
              </a:lnSpc>
              <a:spcBef>
                <a:spcPts val="0"/>
              </a:spcBef>
              <a:spcAft>
                <a:spcPts val="0"/>
              </a:spcAft>
              <a:buClr>
                <a:srgbClr val="FFFFFF"/>
              </a:buClr>
              <a:buSzPts val="3000"/>
              <a:buNone/>
              <a:defRPr sz="3000">
                <a:solidFill>
                  <a:srgbClr val="FFFFFF"/>
                </a:solidFill>
              </a:defRPr>
            </a:lvl2pPr>
            <a:lvl3pPr lvl="2" algn="r">
              <a:lnSpc>
                <a:spcPct val="100000"/>
              </a:lnSpc>
              <a:spcBef>
                <a:spcPts val="0"/>
              </a:spcBef>
              <a:spcAft>
                <a:spcPts val="0"/>
              </a:spcAft>
              <a:buClr>
                <a:srgbClr val="FFFFFF"/>
              </a:buClr>
              <a:buSzPts val="3000"/>
              <a:buNone/>
              <a:defRPr sz="3000">
                <a:solidFill>
                  <a:srgbClr val="FFFFFF"/>
                </a:solidFill>
              </a:defRPr>
            </a:lvl3pPr>
            <a:lvl4pPr lvl="3" algn="r">
              <a:lnSpc>
                <a:spcPct val="100000"/>
              </a:lnSpc>
              <a:spcBef>
                <a:spcPts val="0"/>
              </a:spcBef>
              <a:spcAft>
                <a:spcPts val="0"/>
              </a:spcAft>
              <a:buClr>
                <a:srgbClr val="FFFFFF"/>
              </a:buClr>
              <a:buSzPts val="3000"/>
              <a:buNone/>
              <a:defRPr sz="3000">
                <a:solidFill>
                  <a:srgbClr val="FFFFFF"/>
                </a:solidFill>
              </a:defRPr>
            </a:lvl4pPr>
            <a:lvl5pPr lvl="4" algn="r">
              <a:lnSpc>
                <a:spcPct val="100000"/>
              </a:lnSpc>
              <a:spcBef>
                <a:spcPts val="0"/>
              </a:spcBef>
              <a:spcAft>
                <a:spcPts val="0"/>
              </a:spcAft>
              <a:buClr>
                <a:srgbClr val="FFFFFF"/>
              </a:buClr>
              <a:buSzPts val="3000"/>
              <a:buNone/>
              <a:defRPr sz="3000">
                <a:solidFill>
                  <a:srgbClr val="FFFFFF"/>
                </a:solidFill>
              </a:defRPr>
            </a:lvl5pPr>
            <a:lvl6pPr lvl="5" algn="r">
              <a:lnSpc>
                <a:spcPct val="100000"/>
              </a:lnSpc>
              <a:spcBef>
                <a:spcPts val="0"/>
              </a:spcBef>
              <a:spcAft>
                <a:spcPts val="0"/>
              </a:spcAft>
              <a:buClr>
                <a:srgbClr val="FFFFFF"/>
              </a:buClr>
              <a:buSzPts val="3000"/>
              <a:buNone/>
              <a:defRPr sz="3000">
                <a:solidFill>
                  <a:srgbClr val="FFFFFF"/>
                </a:solidFill>
              </a:defRPr>
            </a:lvl6pPr>
            <a:lvl7pPr lvl="6" algn="r">
              <a:lnSpc>
                <a:spcPct val="100000"/>
              </a:lnSpc>
              <a:spcBef>
                <a:spcPts val="0"/>
              </a:spcBef>
              <a:spcAft>
                <a:spcPts val="0"/>
              </a:spcAft>
              <a:buClr>
                <a:srgbClr val="FFFFFF"/>
              </a:buClr>
              <a:buSzPts val="3000"/>
              <a:buNone/>
              <a:defRPr sz="3000">
                <a:solidFill>
                  <a:srgbClr val="FFFFFF"/>
                </a:solidFill>
              </a:defRPr>
            </a:lvl7pPr>
            <a:lvl8pPr lvl="7" algn="r">
              <a:lnSpc>
                <a:spcPct val="100000"/>
              </a:lnSpc>
              <a:spcBef>
                <a:spcPts val="0"/>
              </a:spcBef>
              <a:spcAft>
                <a:spcPts val="0"/>
              </a:spcAft>
              <a:buClr>
                <a:srgbClr val="FFFFFF"/>
              </a:buClr>
              <a:buSzPts val="3000"/>
              <a:buNone/>
              <a:defRPr sz="3000">
                <a:solidFill>
                  <a:srgbClr val="FFFFFF"/>
                </a:solidFill>
              </a:defRPr>
            </a:lvl8pPr>
            <a:lvl9pPr lvl="8" algn="r">
              <a:lnSpc>
                <a:spcPct val="100000"/>
              </a:lnSpc>
              <a:spcBef>
                <a:spcPts val="0"/>
              </a:spcBef>
              <a:spcAft>
                <a:spcPts val="0"/>
              </a:spcAft>
              <a:buClr>
                <a:srgbClr val="FFFFFF"/>
              </a:buClr>
              <a:buSzPts val="3000"/>
              <a:buNone/>
              <a:defRPr sz="3000">
                <a:solidFill>
                  <a:srgbClr val="FFFFFF"/>
                </a:solidFill>
              </a:defRPr>
            </a:lvl9pPr>
          </a:lstStyle>
          <a:p/>
        </p:txBody>
      </p:sp>
      <p:sp>
        <p:nvSpPr>
          <p:cNvPr id="203" name="Google Shape;203;p3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grpSp>
        <p:nvGrpSpPr>
          <p:cNvPr id="6" name="Google Shape;6;p35"/>
          <p:cNvGrpSpPr/>
          <p:nvPr/>
        </p:nvGrpSpPr>
        <p:grpSpPr>
          <a:xfrm>
            <a:off x="381000" y="7"/>
            <a:ext cx="8382000" cy="5162348"/>
            <a:chOff x="381000" y="-18750"/>
            <a:chExt cx="8382000" cy="5181000"/>
          </a:xfrm>
        </p:grpSpPr>
        <p:cxnSp>
          <p:nvCxnSpPr>
            <p:cNvPr id="7" name="Google Shape;7;p35"/>
            <p:cNvCxnSpPr/>
            <p:nvPr/>
          </p:nvCxnSpPr>
          <p:spPr>
            <a:xfrm>
              <a:off x="76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8" name="Google Shape;8;p35"/>
            <p:cNvCxnSpPr/>
            <p:nvPr/>
          </p:nvCxnSpPr>
          <p:spPr>
            <a:xfrm>
              <a:off x="1524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9" name="Google Shape;9;p35"/>
            <p:cNvCxnSpPr/>
            <p:nvPr/>
          </p:nvCxnSpPr>
          <p:spPr>
            <a:xfrm>
              <a:off x="2286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0" name="Google Shape;10;p35"/>
            <p:cNvCxnSpPr/>
            <p:nvPr/>
          </p:nvCxnSpPr>
          <p:spPr>
            <a:xfrm>
              <a:off x="3048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1" name="Google Shape;11;p35"/>
            <p:cNvCxnSpPr/>
            <p:nvPr/>
          </p:nvCxnSpPr>
          <p:spPr>
            <a:xfrm>
              <a:off x="3810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2" name="Google Shape;12;p35"/>
            <p:cNvCxnSpPr/>
            <p:nvPr/>
          </p:nvCxnSpPr>
          <p:spPr>
            <a:xfrm>
              <a:off x="457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3" name="Google Shape;13;p35"/>
            <p:cNvCxnSpPr/>
            <p:nvPr/>
          </p:nvCxnSpPr>
          <p:spPr>
            <a:xfrm>
              <a:off x="5334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4" name="Google Shape;14;p35"/>
            <p:cNvCxnSpPr/>
            <p:nvPr/>
          </p:nvCxnSpPr>
          <p:spPr>
            <a:xfrm>
              <a:off x="6096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5" name="Google Shape;15;p35"/>
            <p:cNvCxnSpPr/>
            <p:nvPr/>
          </p:nvCxnSpPr>
          <p:spPr>
            <a:xfrm>
              <a:off x="6858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6" name="Google Shape;16;p35"/>
            <p:cNvCxnSpPr/>
            <p:nvPr/>
          </p:nvCxnSpPr>
          <p:spPr>
            <a:xfrm>
              <a:off x="7620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7" name="Google Shape;17;p35"/>
            <p:cNvCxnSpPr/>
            <p:nvPr/>
          </p:nvCxnSpPr>
          <p:spPr>
            <a:xfrm>
              <a:off x="838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8" name="Google Shape;18;p35"/>
            <p:cNvCxnSpPr/>
            <p:nvPr/>
          </p:nvCxnSpPr>
          <p:spPr>
            <a:xfrm>
              <a:off x="38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9" name="Google Shape;19;p35"/>
            <p:cNvCxnSpPr/>
            <p:nvPr/>
          </p:nvCxnSpPr>
          <p:spPr>
            <a:xfrm>
              <a:off x="1143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0" name="Google Shape;20;p35"/>
            <p:cNvCxnSpPr/>
            <p:nvPr/>
          </p:nvCxnSpPr>
          <p:spPr>
            <a:xfrm>
              <a:off x="1905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1" name="Google Shape;21;p35"/>
            <p:cNvCxnSpPr/>
            <p:nvPr/>
          </p:nvCxnSpPr>
          <p:spPr>
            <a:xfrm>
              <a:off x="2667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2" name="Google Shape;22;p35"/>
            <p:cNvCxnSpPr/>
            <p:nvPr/>
          </p:nvCxnSpPr>
          <p:spPr>
            <a:xfrm>
              <a:off x="3429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3" name="Google Shape;23;p35"/>
            <p:cNvCxnSpPr/>
            <p:nvPr/>
          </p:nvCxnSpPr>
          <p:spPr>
            <a:xfrm>
              <a:off x="419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4" name="Google Shape;24;p35"/>
            <p:cNvCxnSpPr/>
            <p:nvPr/>
          </p:nvCxnSpPr>
          <p:spPr>
            <a:xfrm>
              <a:off x="4953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5" name="Google Shape;25;p35"/>
            <p:cNvCxnSpPr/>
            <p:nvPr/>
          </p:nvCxnSpPr>
          <p:spPr>
            <a:xfrm>
              <a:off x="5715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6" name="Google Shape;26;p35"/>
            <p:cNvCxnSpPr/>
            <p:nvPr/>
          </p:nvCxnSpPr>
          <p:spPr>
            <a:xfrm>
              <a:off x="6477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7" name="Google Shape;27;p35"/>
            <p:cNvCxnSpPr/>
            <p:nvPr/>
          </p:nvCxnSpPr>
          <p:spPr>
            <a:xfrm>
              <a:off x="7239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8" name="Google Shape;28;p35"/>
            <p:cNvCxnSpPr/>
            <p:nvPr/>
          </p:nvCxnSpPr>
          <p:spPr>
            <a:xfrm>
              <a:off x="800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29" name="Google Shape;29;p35"/>
            <p:cNvCxnSpPr/>
            <p:nvPr/>
          </p:nvCxnSpPr>
          <p:spPr>
            <a:xfrm>
              <a:off x="8763000" y="-18750"/>
              <a:ext cx="0" cy="5181000"/>
            </a:xfrm>
            <a:prstGeom prst="straightConnector1">
              <a:avLst/>
            </a:prstGeom>
            <a:noFill/>
            <a:ln cap="flat" cmpd="sng" w="9525">
              <a:solidFill>
                <a:srgbClr val="F3F3F3"/>
              </a:solidFill>
              <a:prstDash val="dash"/>
              <a:round/>
              <a:headEnd len="sm" w="sm" type="none"/>
              <a:tailEnd len="sm" w="sm" type="none"/>
            </a:ln>
          </p:spPr>
        </p:cxnSp>
      </p:grpSp>
      <p:sp>
        <p:nvSpPr>
          <p:cNvPr id="30" name="Google Shape;30;p35"/>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1pPr>
            <a:lvl2pPr lvl="1"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2pPr>
            <a:lvl3pPr lvl="2"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3pPr>
            <a:lvl4pPr lvl="3"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4pPr>
            <a:lvl5pPr lvl="4"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5pPr>
            <a:lvl6pPr lvl="5"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6pPr>
            <a:lvl7pPr lvl="6"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7pPr>
            <a:lvl8pPr lvl="7"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8pPr>
            <a:lvl9pPr lvl="8"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9pPr>
          </a:lstStyle>
          <a:p/>
        </p:txBody>
      </p:sp>
      <p:sp>
        <p:nvSpPr>
          <p:cNvPr id="31" name="Google Shape;31;p35"/>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600"/>
              </a:spcBef>
              <a:spcAft>
                <a:spcPts val="0"/>
              </a:spcAft>
              <a:buClr>
                <a:schemeClr val="dk1"/>
              </a:buClr>
              <a:buSzPts val="2000"/>
              <a:buFont typeface="Source Sans Pro"/>
              <a:buChar char="◉"/>
              <a:defRPr b="0" i="0" sz="2000" u="none" cap="none" strike="noStrike">
                <a:solidFill>
                  <a:schemeClr val="dk1"/>
                </a:solidFill>
                <a:latin typeface="Source Sans Pro"/>
                <a:ea typeface="Source Sans Pro"/>
                <a:cs typeface="Source Sans Pro"/>
                <a:sym typeface="Source Sans Pro"/>
              </a:defRPr>
            </a:lvl1pPr>
            <a:lvl2pPr indent="-342900" lvl="1" marL="9144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2pPr>
            <a:lvl3pPr indent="-342900" lvl="2" marL="13716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3pPr>
            <a:lvl4pPr indent="-342900" lvl="3" marL="1828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4pPr>
            <a:lvl5pPr indent="-342900" lvl="4" marL="22860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32" name="Google Shape;32;p3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
          <p:cNvSpPr txBox="1"/>
          <p:nvPr>
            <p:ph type="ctrTitle"/>
          </p:nvPr>
        </p:nvSpPr>
        <p:spPr>
          <a:xfrm>
            <a:off x="2847975" y="3363425"/>
            <a:ext cx="5610300" cy="115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US" sz="3200"/>
              <a:t>NLP and Linguistic Causation: </a:t>
            </a:r>
            <a:endParaRPr sz="3200"/>
          </a:p>
          <a:p>
            <a:pPr indent="0" lvl="0" marL="0" rtl="0" algn="r">
              <a:lnSpc>
                <a:spcPct val="100000"/>
              </a:lnSpc>
              <a:spcBef>
                <a:spcPts val="0"/>
              </a:spcBef>
              <a:spcAft>
                <a:spcPts val="0"/>
              </a:spcAft>
              <a:buSzPts val="4800"/>
              <a:buNone/>
            </a:pPr>
            <a:r>
              <a:rPr lang="en-US" sz="3200"/>
              <a:t>A Comprehensive Survey</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9"/>
          <p:cNvSpPr txBox="1"/>
          <p:nvPr>
            <p:ph type="title"/>
          </p:nvPr>
        </p:nvSpPr>
        <p:spPr>
          <a:xfrm>
            <a:off x="532493" y="4599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000"/>
              <a:t>Problems</a:t>
            </a:r>
            <a:endParaRPr sz="3000">
              <a:solidFill>
                <a:schemeClr val="accent2"/>
              </a:solidFill>
            </a:endParaRPr>
          </a:p>
        </p:txBody>
      </p:sp>
      <p:sp>
        <p:nvSpPr>
          <p:cNvPr id="277" name="Google Shape;277;p9"/>
          <p:cNvSpPr txBox="1"/>
          <p:nvPr>
            <p:ph idx="1" type="body"/>
          </p:nvPr>
        </p:nvSpPr>
        <p:spPr>
          <a:xfrm>
            <a:off x="435429" y="1175754"/>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The algorithm was evaluated on Wall Street Journal articles spanning four months, containing a total of 1082 sentences, and was compared to the list of causal relations identified and agreed upon by two human judges. For causal links the recall was 78% and the precision was 42%, whereas for causative verbs the recall was 61% and precision was 19%.</a:t>
            </a:r>
            <a:endParaRPr/>
          </a:p>
          <a:p>
            <a:pPr indent="-355600" lvl="0" marL="457200" rtl="0" algn="l">
              <a:lnSpc>
                <a:spcPct val="100000"/>
              </a:lnSpc>
              <a:spcBef>
                <a:spcPts val="600"/>
              </a:spcBef>
              <a:spcAft>
                <a:spcPts val="0"/>
              </a:spcAft>
              <a:buSzPts val="1400"/>
              <a:buFont typeface="Arial"/>
              <a:buChar char="•"/>
            </a:pPr>
            <a:r>
              <a:rPr lang="en-US" sz="1400"/>
              <a:t>Overwhelmingly poor precision attributed to lexical ambiguities. For instance, the algorithm did not take into account the fact that the same syntactic constructions used to indicate cause-effect can also be used to indicate other types of relations. </a:t>
            </a:r>
            <a:endParaRPr/>
          </a:p>
          <a:p>
            <a:pPr indent="-355600" lvl="0" marL="457200" rtl="0" algn="l">
              <a:lnSpc>
                <a:spcPct val="100000"/>
              </a:lnSpc>
              <a:spcBef>
                <a:spcPts val="600"/>
              </a:spcBef>
              <a:spcAft>
                <a:spcPts val="0"/>
              </a:spcAft>
              <a:buSzPts val="1400"/>
              <a:buFont typeface="Arial"/>
              <a:buChar char="•"/>
            </a:pPr>
            <a:r>
              <a:rPr lang="en-US" sz="1400"/>
              <a:t>Several mistakes were made due to complex sentence structures, and a few omissions occured because some causative verbs (e.g. lift) occured in the text in a noun form, a non-trivial check that the algorithm failed to consider.</a:t>
            </a:r>
            <a:endParaRPr/>
          </a:p>
        </p:txBody>
      </p:sp>
      <p:sp>
        <p:nvSpPr>
          <p:cNvPr id="278" name="Google Shape;278;p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0"/>
          <p:cNvSpPr txBox="1"/>
          <p:nvPr>
            <p:ph type="title"/>
          </p:nvPr>
        </p:nvSpPr>
        <p:spPr>
          <a:xfrm>
            <a:off x="532493" y="4599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000"/>
              <a:t>Problems</a:t>
            </a:r>
            <a:endParaRPr sz="3000">
              <a:solidFill>
                <a:schemeClr val="accent2"/>
              </a:solidFill>
            </a:endParaRPr>
          </a:p>
        </p:txBody>
      </p:sp>
      <p:sp>
        <p:nvSpPr>
          <p:cNvPr id="284" name="Google Shape;284;p10"/>
          <p:cNvSpPr txBox="1"/>
          <p:nvPr>
            <p:ph idx="1" type="body"/>
          </p:nvPr>
        </p:nvSpPr>
        <p:spPr>
          <a:xfrm>
            <a:off x="435429" y="1175754"/>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Overall, most of the limitations of Khoo’s work could be attributed to the use of </a:t>
            </a:r>
            <a:r>
              <a:rPr i="1" lang="en-US" sz="1400"/>
              <a:t>explicit</a:t>
            </a:r>
            <a:r>
              <a:rPr lang="en-US" sz="1400"/>
              <a:t> causal indicators only and ignoring </a:t>
            </a:r>
            <a:r>
              <a:rPr i="1" lang="en-US" sz="1400"/>
              <a:t>implicit</a:t>
            </a:r>
            <a:r>
              <a:rPr lang="en-US" sz="1400"/>
              <a:t> causalities. Moreover, the absence of inferencing from a knowledge-base and the use of a domain independent data set led to many lexical ambiguities.</a:t>
            </a:r>
            <a:endParaRPr/>
          </a:p>
          <a:p>
            <a:pPr indent="-355600" lvl="0" marL="457200" rtl="0" algn="l">
              <a:lnSpc>
                <a:spcPct val="100000"/>
              </a:lnSpc>
              <a:spcBef>
                <a:spcPts val="600"/>
              </a:spcBef>
              <a:spcAft>
                <a:spcPts val="0"/>
              </a:spcAft>
              <a:buSzPts val="1400"/>
              <a:buFont typeface="Arial"/>
              <a:buChar char="•"/>
            </a:pPr>
            <a:r>
              <a:rPr lang="en-US" sz="1400"/>
              <a:t>It is clear that the syntax of each of these representations can vary, and these variations are difficult to capture and formalize using a single grammatical model. </a:t>
            </a:r>
            <a:endParaRPr/>
          </a:p>
          <a:p>
            <a:pPr indent="-355600" lvl="0" marL="457200" rtl="0" algn="l">
              <a:lnSpc>
                <a:spcPct val="100000"/>
              </a:lnSpc>
              <a:spcBef>
                <a:spcPts val="600"/>
              </a:spcBef>
              <a:spcAft>
                <a:spcPts val="0"/>
              </a:spcAft>
              <a:buSzPts val="1400"/>
              <a:buFont typeface="Arial"/>
              <a:buChar char="•"/>
            </a:pPr>
            <a:r>
              <a:rPr lang="en-US" sz="1400"/>
              <a:t>In fact, other studies propose entirely different classifications of syntactical representations of causal relations, each with its own merits and de-merits. </a:t>
            </a:r>
            <a:endParaRPr/>
          </a:p>
          <a:p>
            <a:pPr indent="-355600" lvl="0" marL="457200" rtl="0" algn="l">
              <a:lnSpc>
                <a:spcPct val="100000"/>
              </a:lnSpc>
              <a:spcBef>
                <a:spcPts val="600"/>
              </a:spcBef>
              <a:spcAft>
                <a:spcPts val="0"/>
              </a:spcAft>
              <a:buSzPts val="1400"/>
              <a:buFont typeface="Arial"/>
              <a:buChar char="•"/>
            </a:pPr>
            <a:r>
              <a:rPr lang="en-US" sz="1400"/>
              <a:t>Moreover, these classifications are not generalizable to non-English languages such as Chinese, Arabic, and French. </a:t>
            </a:r>
            <a:endParaRPr/>
          </a:p>
        </p:txBody>
      </p:sp>
      <p:sp>
        <p:nvSpPr>
          <p:cNvPr id="285" name="Google Shape;285;p1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txBox="1"/>
          <p:nvPr>
            <p:ph type="title"/>
          </p:nvPr>
        </p:nvSpPr>
        <p:spPr>
          <a:xfrm>
            <a:off x="532493" y="4599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000"/>
              <a:t>A Jump Forward</a:t>
            </a:r>
            <a:endParaRPr sz="3000">
              <a:solidFill>
                <a:schemeClr val="accent2"/>
              </a:solidFill>
            </a:endParaRPr>
          </a:p>
        </p:txBody>
      </p:sp>
      <p:sp>
        <p:nvSpPr>
          <p:cNvPr id="291" name="Google Shape;291;p11"/>
          <p:cNvSpPr txBox="1"/>
          <p:nvPr>
            <p:ph idx="1" type="body"/>
          </p:nvPr>
        </p:nvSpPr>
        <p:spPr>
          <a:xfrm>
            <a:off x="435429" y="1175754"/>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In 2002, an algorithm for automatic discovery of linguistic patterns expressing causal relations and a semi-supervised way to validate the list of obtained patterns based on semantic constraints on nouns and verbs. </a:t>
            </a:r>
            <a:endParaRPr/>
          </a:p>
          <a:p>
            <a:pPr indent="-355600" lvl="0" marL="457200" rtl="0" algn="l">
              <a:lnSpc>
                <a:spcPct val="100000"/>
              </a:lnSpc>
              <a:spcBef>
                <a:spcPts val="600"/>
              </a:spcBef>
              <a:spcAft>
                <a:spcPts val="0"/>
              </a:spcAft>
              <a:buSzPts val="1400"/>
              <a:buFont typeface="Arial"/>
              <a:buChar char="•"/>
            </a:pPr>
            <a:r>
              <a:rPr lang="en-US" sz="1400"/>
              <a:t>To simplify the problem, the authors focused on explicit syntactic patterns of the form NP1-SimpleCausativeVerb-NP2</a:t>
            </a:r>
            <a:endParaRPr/>
          </a:p>
          <a:p>
            <a:pPr indent="-342900" lvl="1" marL="914400" rtl="0" algn="l">
              <a:lnSpc>
                <a:spcPct val="100000"/>
              </a:lnSpc>
              <a:spcBef>
                <a:spcPts val="0"/>
              </a:spcBef>
              <a:spcAft>
                <a:spcPts val="0"/>
              </a:spcAft>
              <a:buSzPts val="1200"/>
              <a:buFont typeface="Arial"/>
              <a:buChar char="•"/>
            </a:pPr>
            <a:r>
              <a:rPr lang="en-US" sz="1200"/>
              <a:t>Simple Causative Verb – verbs that are synonymous with ‘to cause’</a:t>
            </a:r>
            <a:endParaRPr/>
          </a:p>
          <a:p>
            <a:pPr indent="-355600" lvl="0" marL="457200" rtl="0" algn="l">
              <a:lnSpc>
                <a:spcPct val="100000"/>
              </a:lnSpc>
              <a:spcBef>
                <a:spcPts val="600"/>
              </a:spcBef>
              <a:spcAft>
                <a:spcPts val="0"/>
              </a:spcAft>
              <a:buSzPts val="1400"/>
              <a:buFont typeface="Arial"/>
              <a:buChar char="•"/>
            </a:pPr>
            <a:r>
              <a:rPr lang="en-US" sz="1400"/>
              <a:t>Used WordNet to determine simple causative verbs. </a:t>
            </a:r>
            <a:endParaRPr/>
          </a:p>
          <a:p>
            <a:pPr indent="-355600" lvl="0" marL="457200" rtl="0" algn="l">
              <a:lnSpc>
                <a:spcPct val="100000"/>
              </a:lnSpc>
              <a:spcBef>
                <a:spcPts val="600"/>
              </a:spcBef>
              <a:spcAft>
                <a:spcPts val="0"/>
              </a:spcAft>
              <a:buSzPts val="1400"/>
              <a:buFont typeface="Arial"/>
              <a:buChar char="•"/>
            </a:pPr>
            <a:r>
              <a:rPr lang="en-US" sz="1400"/>
              <a:t>Concretely, the algorithm extracts all possible pairs of noun phrases between which WordNet causal relations exist, and then for each pair NP1-NP2 found, it searches a collection of documents to find all the patterns of the form NP1-Verb/VerbExpression-NP2. </a:t>
            </a:r>
            <a:endParaRPr/>
          </a:p>
          <a:p>
            <a:pPr indent="-355600" lvl="0" marL="457200" rtl="0" algn="l">
              <a:lnSpc>
                <a:spcPct val="100000"/>
              </a:lnSpc>
              <a:spcBef>
                <a:spcPts val="600"/>
              </a:spcBef>
              <a:spcAft>
                <a:spcPts val="0"/>
              </a:spcAft>
              <a:buSzPts val="1400"/>
              <a:buFont typeface="Arial"/>
              <a:buChar char="•"/>
            </a:pPr>
            <a:r>
              <a:rPr lang="en-US" sz="1400"/>
              <a:t>This procedure outputs a list of verbs or verb expression that refer to causation most of the times, but not always. </a:t>
            </a:r>
            <a:endParaRPr/>
          </a:p>
        </p:txBody>
      </p:sp>
      <p:sp>
        <p:nvSpPr>
          <p:cNvPr id="292" name="Google Shape;292;p11"/>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2"/>
          <p:cNvSpPr txBox="1"/>
          <p:nvPr>
            <p:ph type="title"/>
          </p:nvPr>
        </p:nvSpPr>
        <p:spPr>
          <a:xfrm>
            <a:off x="532493" y="4599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000"/>
              <a:t>Ranking Causality</a:t>
            </a:r>
            <a:endParaRPr sz="3000">
              <a:solidFill>
                <a:schemeClr val="accent2"/>
              </a:solidFill>
            </a:endParaRPr>
          </a:p>
        </p:txBody>
      </p:sp>
      <p:sp>
        <p:nvSpPr>
          <p:cNvPr id="298" name="Google Shape;298;p12"/>
          <p:cNvSpPr txBox="1"/>
          <p:nvPr>
            <p:ph idx="1" type="body"/>
          </p:nvPr>
        </p:nvSpPr>
        <p:spPr>
          <a:xfrm>
            <a:off x="435429" y="1175754"/>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Semantic constraints on a verb are found by ranking the verb’s senses based on frequency and ambiguity</a:t>
            </a:r>
            <a:endParaRPr/>
          </a:p>
          <a:p>
            <a:pPr indent="-355600" lvl="0" marL="457200" rtl="0" algn="l">
              <a:lnSpc>
                <a:spcPct val="100000"/>
              </a:lnSpc>
              <a:spcBef>
                <a:spcPts val="600"/>
              </a:spcBef>
              <a:spcAft>
                <a:spcPts val="0"/>
              </a:spcAft>
              <a:buSzPts val="1400"/>
              <a:buFont typeface="Arial"/>
              <a:buChar char="•"/>
            </a:pPr>
            <a:r>
              <a:rPr lang="en-US" sz="1400"/>
              <a:t>Based on these constraints, the pattern is ranked on a scale of 1 to 4, with 1 denoting a highly likely causal relation and 4 denoting high ambiguity</a:t>
            </a:r>
            <a:endParaRPr/>
          </a:p>
          <a:p>
            <a:pPr indent="-355600" lvl="0" marL="457200" rtl="0" algn="l">
              <a:lnSpc>
                <a:spcPct val="100000"/>
              </a:lnSpc>
              <a:spcBef>
                <a:spcPts val="600"/>
              </a:spcBef>
              <a:spcAft>
                <a:spcPts val="0"/>
              </a:spcAft>
              <a:buSzPts val="1400"/>
              <a:buFont typeface="Arial"/>
              <a:buChar char="•"/>
            </a:pPr>
            <a:r>
              <a:rPr lang="en-US" sz="1400"/>
              <a:t>The reliance of Girju and Moldovan’s work on WordNet was an excellent attempt at handling implicit and ambiguous cases, and the ranking procedure was very useful and novel.</a:t>
            </a:r>
            <a:endParaRPr/>
          </a:p>
          <a:p>
            <a:pPr indent="-355600" lvl="0" marL="457200" rtl="0" algn="l">
              <a:lnSpc>
                <a:spcPct val="100000"/>
              </a:lnSpc>
              <a:spcBef>
                <a:spcPts val="600"/>
              </a:spcBef>
              <a:spcAft>
                <a:spcPts val="0"/>
              </a:spcAft>
              <a:buSzPts val="1400"/>
              <a:buFont typeface="Arial"/>
              <a:buChar char="•"/>
            </a:pPr>
            <a:r>
              <a:rPr lang="en-US" sz="1400"/>
              <a:t>However, there were some obvious limitations, in that they only considered explicit causal syntactic patterns of a particular form, and focused on extracting explicit and simple causative verbs only.</a:t>
            </a:r>
            <a:endParaRPr/>
          </a:p>
        </p:txBody>
      </p:sp>
      <p:sp>
        <p:nvSpPr>
          <p:cNvPr id="299" name="Google Shape;299;p1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3"/>
          <p:cNvSpPr txBox="1"/>
          <p:nvPr>
            <p:ph type="title"/>
          </p:nvPr>
        </p:nvSpPr>
        <p:spPr>
          <a:xfrm>
            <a:off x="409069" y="304800"/>
            <a:ext cx="2892930" cy="1611182"/>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000"/>
              <a:t>Ranking of Ambigous Causation Verbs</a:t>
            </a:r>
            <a:endParaRPr sz="3000">
              <a:solidFill>
                <a:schemeClr val="accent2"/>
              </a:solidFill>
            </a:endParaRPr>
          </a:p>
        </p:txBody>
      </p:sp>
      <p:sp>
        <p:nvSpPr>
          <p:cNvPr id="305" name="Google Shape;305;p1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06" name="Google Shape;306;p13"/>
          <p:cNvPicPr preferRelativeResize="0"/>
          <p:nvPr/>
        </p:nvPicPr>
        <p:blipFill rotWithShape="1">
          <a:blip r:embed="rId3">
            <a:alphaModFix/>
          </a:blip>
          <a:srcRect b="0" l="0" r="0" t="0"/>
          <a:stretch/>
        </p:blipFill>
        <p:spPr>
          <a:xfrm>
            <a:off x="4136519" y="244403"/>
            <a:ext cx="3991532" cy="42773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4"/>
          <p:cNvSpPr txBox="1"/>
          <p:nvPr>
            <p:ph type="title"/>
          </p:nvPr>
        </p:nvSpPr>
        <p:spPr>
          <a:xfrm>
            <a:off x="532493" y="4599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000"/>
              <a:t>Using Expectations</a:t>
            </a:r>
            <a:endParaRPr sz="3000">
              <a:solidFill>
                <a:schemeClr val="accent2"/>
              </a:solidFill>
            </a:endParaRPr>
          </a:p>
        </p:txBody>
      </p:sp>
      <p:sp>
        <p:nvSpPr>
          <p:cNvPr id="312" name="Google Shape;312;p14"/>
          <p:cNvSpPr txBox="1"/>
          <p:nvPr>
            <p:ph idx="1" type="body"/>
          </p:nvPr>
        </p:nvSpPr>
        <p:spPr>
          <a:xfrm>
            <a:off x="435429" y="1175754"/>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Early 2000s, novel idea was that humans understand and extract knowledge from texts easily because they have some expected semantics for the text in mind, which guides their search and understanding of information in the text</a:t>
            </a:r>
            <a:endParaRPr/>
          </a:p>
          <a:p>
            <a:pPr indent="-355600" lvl="0" marL="457200" rtl="0" algn="l">
              <a:lnSpc>
                <a:spcPct val="100000"/>
              </a:lnSpc>
              <a:spcBef>
                <a:spcPts val="600"/>
              </a:spcBef>
              <a:spcAft>
                <a:spcPts val="0"/>
              </a:spcAft>
              <a:buSzPts val="1400"/>
              <a:buFont typeface="Arial"/>
              <a:buChar char="•"/>
            </a:pPr>
            <a:r>
              <a:rPr lang="en-US" sz="1400"/>
              <a:t>For example, the expectations about the text while reading a newspaper are different from those while reading a story book or a novel</a:t>
            </a:r>
            <a:endParaRPr/>
          </a:p>
          <a:p>
            <a:pPr indent="-355600" lvl="0" marL="457200" rtl="0" algn="l">
              <a:lnSpc>
                <a:spcPct val="100000"/>
              </a:lnSpc>
              <a:spcBef>
                <a:spcPts val="600"/>
              </a:spcBef>
              <a:spcAft>
                <a:spcPts val="0"/>
              </a:spcAft>
              <a:buSzPts val="1400"/>
              <a:buFont typeface="Arial"/>
              <a:buChar char="•"/>
            </a:pPr>
            <a:r>
              <a:rPr lang="en-US" sz="1400"/>
              <a:t>Therefore, expectation-based semantics should be used to build a generic and domain independent causal searching tool</a:t>
            </a:r>
            <a:endParaRPr/>
          </a:p>
          <a:p>
            <a:pPr indent="-355600" lvl="0" marL="457200" rtl="0" algn="l">
              <a:lnSpc>
                <a:spcPct val="100000"/>
              </a:lnSpc>
              <a:spcBef>
                <a:spcPts val="600"/>
              </a:spcBef>
              <a:spcAft>
                <a:spcPts val="0"/>
              </a:spcAft>
              <a:buSzPts val="1400"/>
              <a:buFont typeface="Arial"/>
              <a:buChar char="•"/>
            </a:pPr>
            <a:r>
              <a:rPr lang="en-US" sz="1400"/>
              <a:t>Developed SEKE, a Semantic Expectation-based Knowledge Extraction framework for causal relations</a:t>
            </a:r>
            <a:endParaRPr/>
          </a:p>
          <a:p>
            <a:pPr indent="-266700" lvl="0" marL="457200" rtl="0" algn="l">
              <a:lnSpc>
                <a:spcPct val="100000"/>
              </a:lnSpc>
              <a:spcBef>
                <a:spcPts val="600"/>
              </a:spcBef>
              <a:spcAft>
                <a:spcPts val="0"/>
              </a:spcAft>
              <a:buSzPts val="1400"/>
              <a:buFont typeface="Arial"/>
              <a:buNone/>
            </a:pPr>
            <a:r>
              <a:t/>
            </a:r>
            <a:endParaRPr sz="1400"/>
          </a:p>
        </p:txBody>
      </p:sp>
      <p:sp>
        <p:nvSpPr>
          <p:cNvPr id="313" name="Google Shape;313;p1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5"/>
          <p:cNvSpPr txBox="1"/>
          <p:nvPr>
            <p:ph type="title"/>
          </p:nvPr>
        </p:nvSpPr>
        <p:spPr>
          <a:xfrm>
            <a:off x="532493" y="4599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2500"/>
              <a:t>Semantic Expectation-Based Knowledge Extraction</a:t>
            </a:r>
            <a:endParaRPr sz="2500">
              <a:solidFill>
                <a:schemeClr val="accent2"/>
              </a:solidFill>
            </a:endParaRPr>
          </a:p>
        </p:txBody>
      </p:sp>
      <p:sp>
        <p:nvSpPr>
          <p:cNvPr id="319" name="Google Shape;319;p15"/>
          <p:cNvSpPr txBox="1"/>
          <p:nvPr>
            <p:ph idx="1" type="body"/>
          </p:nvPr>
        </p:nvSpPr>
        <p:spPr>
          <a:xfrm>
            <a:off x="435429" y="1175754"/>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As a preprocessing step, the templates are designed manually by picking out and semantically analyzing all the sentences containing causative expressions from a training corpus (in this case, 365 news articles about Hong Kong stock market).</a:t>
            </a:r>
            <a:endParaRPr/>
          </a:p>
          <a:p>
            <a:pPr indent="-355600" lvl="0" marL="457200" rtl="0" algn="l">
              <a:lnSpc>
                <a:spcPct val="100000"/>
              </a:lnSpc>
              <a:spcBef>
                <a:spcPts val="600"/>
              </a:spcBef>
              <a:spcAft>
                <a:spcPts val="0"/>
              </a:spcAft>
              <a:buSzPts val="1400"/>
              <a:buFont typeface="Arial"/>
              <a:buChar char="•"/>
            </a:pPr>
            <a:r>
              <a:rPr lang="en-US" sz="1400"/>
              <a:t>Thus, templates for simple and complex sentences are designed first, and then the templates for causes and effects are designed. </a:t>
            </a:r>
            <a:endParaRPr/>
          </a:p>
          <a:p>
            <a:pPr indent="-355600" lvl="0" marL="457200" rtl="0" algn="l">
              <a:lnSpc>
                <a:spcPct val="100000"/>
              </a:lnSpc>
              <a:spcBef>
                <a:spcPts val="600"/>
              </a:spcBef>
              <a:spcAft>
                <a:spcPts val="0"/>
              </a:spcAft>
              <a:buSzPts val="1400"/>
              <a:buFont typeface="Arial"/>
              <a:buChar char="•"/>
            </a:pPr>
            <a:r>
              <a:rPr lang="en-US" sz="1400"/>
              <a:t>SEKE then processes the text by screening out all the non-causative sentences in the test data using the sentence template, and parsing the remaining sentences into causes and effects through pattern matching using the reasons and consequences templates</a:t>
            </a:r>
            <a:endParaRPr/>
          </a:p>
          <a:p>
            <a:pPr indent="-355600" lvl="0" marL="457200" rtl="0" algn="l">
              <a:lnSpc>
                <a:spcPct val="100000"/>
              </a:lnSpc>
              <a:spcBef>
                <a:spcPts val="600"/>
              </a:spcBef>
              <a:spcAft>
                <a:spcPts val="0"/>
              </a:spcAft>
              <a:buSzPts val="1400"/>
              <a:buFont typeface="Arial"/>
              <a:buChar char="•"/>
            </a:pPr>
            <a:r>
              <a:rPr lang="en-US" sz="1400"/>
              <a:t>To account for complex sentences, the extracted causes and effects are recursively parsed to obtain deeper or implicit causal knowledge from them</a:t>
            </a:r>
            <a:endParaRPr/>
          </a:p>
          <a:p>
            <a:pPr indent="-355600" lvl="0" marL="457200" rtl="0" algn="l">
              <a:lnSpc>
                <a:spcPct val="100000"/>
              </a:lnSpc>
              <a:spcBef>
                <a:spcPts val="600"/>
              </a:spcBef>
              <a:spcAft>
                <a:spcPts val="0"/>
              </a:spcAft>
              <a:buSzPts val="1400"/>
              <a:buFont typeface="Arial"/>
              <a:buChar char="•"/>
            </a:pPr>
            <a:r>
              <a:rPr lang="en-US" sz="1400"/>
              <a:t>SEKE includes a WordNet-based component, used for finding concepts synonymous to the extracted case and effect phrases</a:t>
            </a:r>
            <a:endParaRPr/>
          </a:p>
        </p:txBody>
      </p:sp>
      <p:sp>
        <p:nvSpPr>
          <p:cNvPr id="320" name="Google Shape;320;p1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6"/>
          <p:cNvSpPr txBox="1"/>
          <p:nvPr>
            <p:ph type="title"/>
          </p:nvPr>
        </p:nvSpPr>
        <p:spPr>
          <a:xfrm>
            <a:off x="343755" y="1345582"/>
            <a:ext cx="3437216" cy="1611182"/>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Semantic Expectation-Based Knowledge Extraction Framework</a:t>
            </a:r>
            <a:endParaRPr sz="3000">
              <a:solidFill>
                <a:schemeClr val="accent2"/>
              </a:solidFill>
            </a:endParaRPr>
          </a:p>
        </p:txBody>
      </p:sp>
      <p:sp>
        <p:nvSpPr>
          <p:cNvPr id="326" name="Google Shape;326;p1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27" name="Google Shape;327;p16"/>
          <p:cNvPicPr preferRelativeResize="0"/>
          <p:nvPr/>
        </p:nvPicPr>
        <p:blipFill rotWithShape="1">
          <a:blip r:embed="rId3">
            <a:alphaModFix/>
          </a:blip>
          <a:srcRect b="0" l="0" r="0" t="0"/>
          <a:stretch/>
        </p:blipFill>
        <p:spPr>
          <a:xfrm>
            <a:off x="4127032" y="0"/>
            <a:ext cx="4429743" cy="4839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7"/>
          <p:cNvSpPr txBox="1"/>
          <p:nvPr>
            <p:ph type="title"/>
          </p:nvPr>
        </p:nvSpPr>
        <p:spPr>
          <a:xfrm>
            <a:off x="532493" y="4599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2500"/>
              <a:t>Semantic Expectation-Based Knowledge Extraction</a:t>
            </a:r>
            <a:endParaRPr sz="2500">
              <a:solidFill>
                <a:schemeClr val="accent2"/>
              </a:solidFill>
            </a:endParaRPr>
          </a:p>
        </p:txBody>
      </p:sp>
      <p:sp>
        <p:nvSpPr>
          <p:cNvPr id="333" name="Google Shape;333;p17"/>
          <p:cNvSpPr txBox="1"/>
          <p:nvPr>
            <p:ph idx="1" type="body"/>
          </p:nvPr>
        </p:nvSpPr>
        <p:spPr>
          <a:xfrm>
            <a:off x="435429" y="1175754"/>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The authors tested SEKE’s performance on a test set of 365 Hong Kong stock market related news articles, and obtained a recall of 45.9% and a precision of 71.6%</a:t>
            </a:r>
            <a:endParaRPr/>
          </a:p>
          <a:p>
            <a:pPr indent="-355600" lvl="0" marL="457200" rtl="0" algn="l">
              <a:lnSpc>
                <a:spcPct val="100000"/>
              </a:lnSpc>
              <a:spcBef>
                <a:spcPts val="600"/>
              </a:spcBef>
              <a:spcAft>
                <a:spcPts val="0"/>
              </a:spcAft>
              <a:buSzPts val="1400"/>
              <a:buFont typeface="Arial"/>
              <a:buChar char="•"/>
            </a:pPr>
            <a:r>
              <a:rPr lang="en-US" sz="1400"/>
              <a:t>More importantly, SEKE found several unseen patterns successfully. Thus, the authors successfully augmented Girju and Moldovan’s idea of using WordNet and pattern ranking to handle ambiguities and to generate previously unknown knowledge.</a:t>
            </a:r>
            <a:endParaRPr/>
          </a:p>
          <a:p>
            <a:pPr indent="-355600" lvl="0" marL="457200" rtl="0" algn="l">
              <a:lnSpc>
                <a:spcPct val="100000"/>
              </a:lnSpc>
              <a:spcBef>
                <a:spcPts val="600"/>
              </a:spcBef>
              <a:spcAft>
                <a:spcPts val="0"/>
              </a:spcAft>
              <a:buSzPts val="1400"/>
              <a:buFont typeface="Arial"/>
              <a:buChar char="•"/>
            </a:pPr>
            <a:r>
              <a:rPr b="1" lang="en-US" sz="1400"/>
              <a:t>The results of the techniques discussed so far established the existence of a trade-off between high accuracy (high precision and high recall) and scalability to multiple domains.</a:t>
            </a:r>
            <a:endParaRPr/>
          </a:p>
          <a:p>
            <a:pPr indent="-355600" lvl="0" marL="457200" rtl="0" algn="l">
              <a:lnSpc>
                <a:spcPct val="100000"/>
              </a:lnSpc>
              <a:spcBef>
                <a:spcPts val="600"/>
              </a:spcBef>
              <a:spcAft>
                <a:spcPts val="0"/>
              </a:spcAft>
              <a:buSzPts val="1400"/>
              <a:buFont typeface="Arial"/>
              <a:buChar char="•"/>
            </a:pPr>
            <a:r>
              <a:rPr lang="en-US" sz="1400"/>
              <a:t>Predominantly, no one paid much attention to the extraction of implicit causal patterns that have no specific linguistic form, i.e. they are not synonymous with to cause but still influence the reader to causally link two or more events in the text.</a:t>
            </a:r>
            <a:endParaRPr/>
          </a:p>
        </p:txBody>
      </p:sp>
      <p:sp>
        <p:nvSpPr>
          <p:cNvPr id="334" name="Google Shape;334;p1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8"/>
          <p:cNvSpPr txBox="1"/>
          <p:nvPr>
            <p:ph type="title"/>
          </p:nvPr>
        </p:nvSpPr>
        <p:spPr>
          <a:xfrm>
            <a:off x="532493" y="4599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2500"/>
              <a:t>Handling Implicit Relations</a:t>
            </a:r>
            <a:endParaRPr sz="2500">
              <a:solidFill>
                <a:schemeClr val="accent2"/>
              </a:solidFill>
            </a:endParaRPr>
          </a:p>
        </p:txBody>
      </p:sp>
      <p:sp>
        <p:nvSpPr>
          <p:cNvPr id="340" name="Google Shape;340;p18"/>
          <p:cNvSpPr txBox="1"/>
          <p:nvPr>
            <p:ph idx="1" type="body"/>
          </p:nvPr>
        </p:nvSpPr>
        <p:spPr>
          <a:xfrm>
            <a:off x="435429" y="1175754"/>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Around 2008, implicit relations was attempted to be tackled using three types of implicit causal relations </a:t>
            </a:r>
            <a:endParaRPr/>
          </a:p>
          <a:p>
            <a:pPr indent="-266700" lvl="0" marL="457200" rtl="0" algn="l">
              <a:lnSpc>
                <a:spcPct val="100000"/>
              </a:lnSpc>
              <a:spcBef>
                <a:spcPts val="600"/>
              </a:spcBef>
              <a:spcAft>
                <a:spcPts val="0"/>
              </a:spcAft>
              <a:buSzPts val="1400"/>
              <a:buFont typeface="Arial"/>
              <a:buNone/>
            </a:pPr>
            <a:r>
              <a:t/>
            </a:r>
            <a:endParaRPr sz="1400"/>
          </a:p>
          <a:p>
            <a:pPr indent="-266700" lvl="0" marL="457200" rtl="0" algn="l">
              <a:lnSpc>
                <a:spcPct val="100000"/>
              </a:lnSpc>
              <a:spcBef>
                <a:spcPts val="600"/>
              </a:spcBef>
              <a:spcAft>
                <a:spcPts val="0"/>
              </a:spcAft>
              <a:buSzPts val="1400"/>
              <a:buFont typeface="Arial"/>
              <a:buNone/>
            </a:pPr>
            <a:r>
              <a:t/>
            </a:r>
            <a:endParaRPr sz="1400"/>
          </a:p>
          <a:p>
            <a:pPr indent="-266700" lvl="0" marL="457200" rtl="0" algn="l">
              <a:lnSpc>
                <a:spcPct val="100000"/>
              </a:lnSpc>
              <a:spcBef>
                <a:spcPts val="600"/>
              </a:spcBef>
              <a:spcAft>
                <a:spcPts val="0"/>
              </a:spcAft>
              <a:buSzPts val="1400"/>
              <a:buFont typeface="Arial"/>
              <a:buNone/>
            </a:pPr>
            <a:r>
              <a:t/>
            </a:r>
            <a:endParaRPr sz="1400"/>
          </a:p>
          <a:p>
            <a:pPr indent="-266700" lvl="0" marL="457200" rtl="0" algn="l">
              <a:lnSpc>
                <a:spcPct val="100000"/>
              </a:lnSpc>
              <a:spcBef>
                <a:spcPts val="600"/>
              </a:spcBef>
              <a:spcAft>
                <a:spcPts val="0"/>
              </a:spcAft>
              <a:buSzPts val="1400"/>
              <a:buFont typeface="Arial"/>
              <a:buNone/>
            </a:pPr>
            <a:r>
              <a:t/>
            </a:r>
            <a:endParaRPr sz="1400"/>
          </a:p>
          <a:p>
            <a:pPr indent="-266700" lvl="0" marL="457200" rtl="0" algn="l">
              <a:lnSpc>
                <a:spcPct val="100000"/>
              </a:lnSpc>
              <a:spcBef>
                <a:spcPts val="600"/>
              </a:spcBef>
              <a:spcAft>
                <a:spcPts val="0"/>
              </a:spcAft>
              <a:buSzPts val="1400"/>
              <a:buFont typeface="Arial"/>
              <a:buNone/>
            </a:pPr>
            <a:r>
              <a:t/>
            </a:r>
            <a:endParaRPr sz="1400"/>
          </a:p>
          <a:p>
            <a:pPr indent="-355600" lvl="0" marL="457200" rtl="0" algn="l">
              <a:lnSpc>
                <a:spcPct val="100000"/>
              </a:lnSpc>
              <a:spcBef>
                <a:spcPts val="600"/>
              </a:spcBef>
              <a:spcAft>
                <a:spcPts val="0"/>
              </a:spcAft>
              <a:buSzPts val="1400"/>
              <a:buFont typeface="Arial"/>
              <a:buChar char="•"/>
            </a:pPr>
            <a:r>
              <a:rPr lang="en-US" sz="1400"/>
              <a:t>Also found way to disambiguate polysemous patterns by using Wikipedia to build a knowledge base </a:t>
            </a:r>
            <a:endParaRPr/>
          </a:p>
          <a:p>
            <a:pPr indent="-266700" lvl="0" marL="457200" rtl="0" algn="l">
              <a:lnSpc>
                <a:spcPct val="100000"/>
              </a:lnSpc>
              <a:spcBef>
                <a:spcPts val="600"/>
              </a:spcBef>
              <a:spcAft>
                <a:spcPts val="0"/>
              </a:spcAft>
              <a:buSzPts val="1400"/>
              <a:buFont typeface="Arial"/>
              <a:buNone/>
            </a:pPr>
            <a:r>
              <a:t/>
            </a:r>
            <a:endParaRPr sz="1400"/>
          </a:p>
        </p:txBody>
      </p:sp>
      <p:sp>
        <p:nvSpPr>
          <p:cNvPr id="341" name="Google Shape;341;p1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42" name="Google Shape;342;p18"/>
          <p:cNvSpPr txBox="1"/>
          <p:nvPr/>
        </p:nvSpPr>
        <p:spPr>
          <a:xfrm>
            <a:off x="1226458" y="1786952"/>
            <a:ext cx="6408056"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Source Sans Pro"/>
                <a:ea typeface="Source Sans Pro"/>
                <a:cs typeface="Source Sans Pro"/>
                <a:sym typeface="Source Sans Pro"/>
              </a:rPr>
              <a:t>1. resultative and instrumentative verbal patterns e.g. </a:t>
            </a:r>
            <a:r>
              <a:rPr b="0" i="1" lang="en-US" sz="1400" u="none" cap="none" strike="noStrike">
                <a:solidFill>
                  <a:schemeClr val="dk1"/>
                </a:solidFill>
                <a:latin typeface="Source Sans Pro"/>
                <a:ea typeface="Source Sans Pro"/>
                <a:cs typeface="Source Sans Pro"/>
                <a:sym typeface="Source Sans Pro"/>
              </a:rPr>
              <a:t>increase</a:t>
            </a:r>
            <a:r>
              <a:rPr b="0" i="0" lang="en-US" sz="1400" u="none" cap="none" strike="noStrike">
                <a:solidFill>
                  <a:schemeClr val="dk1"/>
                </a:solidFill>
                <a:latin typeface="Source Sans Pro"/>
                <a:ea typeface="Source Sans Pro"/>
                <a:cs typeface="Source Sans Pro"/>
                <a:sym typeface="Source Sans Pro"/>
              </a:rPr>
              <a:t>, </a:t>
            </a:r>
            <a:r>
              <a:rPr b="0" i="1" lang="en-US" sz="1400" u="none" cap="none" strike="noStrike">
                <a:solidFill>
                  <a:schemeClr val="dk1"/>
                </a:solidFill>
                <a:latin typeface="Source Sans Pro"/>
                <a:ea typeface="Source Sans Pro"/>
                <a:cs typeface="Source Sans Pro"/>
                <a:sym typeface="Source Sans Pro"/>
              </a:rPr>
              <a:t>kill</a:t>
            </a:r>
            <a:r>
              <a:rPr b="0" i="0" lang="en-US" sz="1400" u="none" cap="none" strike="noStrike">
                <a:solidFill>
                  <a:schemeClr val="dk1"/>
                </a:solidFill>
                <a:latin typeface="Source Sans Pro"/>
                <a:ea typeface="Source Sans Pro"/>
                <a:cs typeface="Source Sans Pro"/>
                <a:sym typeface="Source Sans Pro"/>
              </a:rPr>
              <a:t> which specify the resulting situation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Source Sans Pro"/>
                <a:ea typeface="Source Sans Pro"/>
                <a:cs typeface="Source Sans Pro"/>
                <a:sym typeface="Source Sans Pro"/>
              </a:rPr>
              <a:t>2. patterns that make the causal agents inseparable from the resulting situations, e.g. </a:t>
            </a:r>
            <a:r>
              <a:rPr b="0" i="1" lang="en-US" sz="1400" u="none" cap="none" strike="noStrike">
                <a:solidFill>
                  <a:schemeClr val="dk1"/>
                </a:solidFill>
                <a:latin typeface="Source Sans Pro"/>
                <a:ea typeface="Source Sans Pro"/>
                <a:cs typeface="Source Sans Pro"/>
                <a:sym typeface="Source Sans Pro"/>
              </a:rPr>
              <a:t>white spots mar the X-ray image</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Source Sans Pro"/>
                <a:ea typeface="Source Sans Pro"/>
                <a:cs typeface="Source Sans Pro"/>
                <a:sym typeface="Source Sans Pro"/>
              </a:rPr>
              <a:t>3. non-verb patterns, e.g. </a:t>
            </a:r>
            <a:r>
              <a:rPr b="0" i="1" lang="en-US" sz="1400" u="none" cap="none" strike="noStrike">
                <a:solidFill>
                  <a:schemeClr val="dk1"/>
                </a:solidFill>
                <a:latin typeface="Source Sans Pro"/>
                <a:ea typeface="Source Sans Pro"/>
                <a:cs typeface="Source Sans Pro"/>
                <a:sym typeface="Source Sans Pro"/>
              </a:rPr>
              <a:t>due to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
          <p:cNvSpPr txBox="1"/>
          <p:nvPr>
            <p:ph type="title"/>
          </p:nvPr>
        </p:nvSpPr>
        <p:spPr>
          <a:xfrm>
            <a:off x="532493" y="4599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000"/>
              <a:t>Introduction</a:t>
            </a:r>
            <a:endParaRPr sz="3000">
              <a:solidFill>
                <a:schemeClr val="accent2"/>
              </a:solidFill>
            </a:endParaRPr>
          </a:p>
        </p:txBody>
      </p:sp>
      <p:sp>
        <p:nvSpPr>
          <p:cNvPr id="214" name="Google Shape;214;p2"/>
          <p:cNvSpPr txBox="1"/>
          <p:nvPr>
            <p:ph idx="1" type="body"/>
          </p:nvPr>
        </p:nvSpPr>
        <p:spPr>
          <a:xfrm>
            <a:off x="435429" y="1175754"/>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Automated knowledge extraction entails development of a model to deal with the interplay of syntax, semantics, a continually evolving vocabulary, and ambiguous constructs like figurative expressions, metaphors, rhetorics, sarcasm and slang</a:t>
            </a:r>
            <a:endParaRPr/>
          </a:p>
          <a:p>
            <a:pPr indent="-355600" lvl="0" marL="457200" rtl="0" algn="l">
              <a:lnSpc>
                <a:spcPct val="100000"/>
              </a:lnSpc>
              <a:spcBef>
                <a:spcPts val="600"/>
              </a:spcBef>
              <a:spcAft>
                <a:spcPts val="0"/>
              </a:spcAft>
              <a:buSzPts val="1400"/>
              <a:buFont typeface="Arial"/>
              <a:buChar char="•"/>
            </a:pPr>
            <a:r>
              <a:rPr lang="en-US" sz="1400"/>
              <a:t>Even a simple task like identifying implicit negations in a sentence remains an unsolved problem.</a:t>
            </a:r>
            <a:endParaRPr/>
          </a:p>
          <a:p>
            <a:pPr indent="-355600" lvl="0" marL="457200" rtl="0" algn="l">
              <a:lnSpc>
                <a:spcPct val="100000"/>
              </a:lnSpc>
              <a:spcBef>
                <a:spcPts val="600"/>
              </a:spcBef>
              <a:spcAft>
                <a:spcPts val="0"/>
              </a:spcAft>
              <a:buSzPts val="1400"/>
              <a:buFont typeface="Arial"/>
              <a:buChar char="•"/>
            </a:pPr>
            <a:r>
              <a:rPr lang="en-US" sz="1400"/>
              <a:t>Automatic extraction of semantic relations has become increasingly important for: question answering, information retrieval, event prediction, generating future scenarios, and decision processing </a:t>
            </a:r>
            <a:endParaRPr/>
          </a:p>
          <a:p>
            <a:pPr indent="-355600" lvl="0" marL="457200" rtl="0" algn="l">
              <a:lnSpc>
                <a:spcPct val="100000"/>
              </a:lnSpc>
              <a:spcBef>
                <a:spcPts val="600"/>
              </a:spcBef>
              <a:spcAft>
                <a:spcPts val="0"/>
              </a:spcAft>
              <a:buSzPts val="1400"/>
              <a:buFont typeface="Arial"/>
              <a:buChar char="•"/>
            </a:pPr>
            <a:r>
              <a:rPr lang="en-US" sz="1400"/>
              <a:t>In particular, </a:t>
            </a:r>
            <a:r>
              <a:rPr b="1" lang="en-US" sz="1400"/>
              <a:t>cause-effect </a:t>
            </a:r>
            <a:r>
              <a:rPr lang="en-US" sz="1400"/>
              <a:t>relation is thought to be very important due to its role in human decision making </a:t>
            </a:r>
            <a:endParaRPr/>
          </a:p>
          <a:p>
            <a:pPr indent="0" lvl="0" marL="101600" rtl="0" algn="l">
              <a:lnSpc>
                <a:spcPct val="100000"/>
              </a:lnSpc>
              <a:spcBef>
                <a:spcPts val="600"/>
              </a:spcBef>
              <a:spcAft>
                <a:spcPts val="0"/>
              </a:spcAft>
              <a:buSzPts val="1400"/>
              <a:buNone/>
            </a:pPr>
            <a:r>
              <a:t/>
            </a:r>
            <a:endParaRPr sz="1400"/>
          </a:p>
        </p:txBody>
      </p:sp>
      <p:sp>
        <p:nvSpPr>
          <p:cNvPr id="215" name="Google Shape;215;p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9"/>
          <p:cNvSpPr txBox="1"/>
          <p:nvPr>
            <p:ph type="title"/>
          </p:nvPr>
        </p:nvSpPr>
        <p:spPr>
          <a:xfrm>
            <a:off x="525235" y="256754"/>
            <a:ext cx="7644277"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Building Implicit Relations Understanding</a:t>
            </a:r>
            <a:endParaRPr sz="3200">
              <a:solidFill>
                <a:schemeClr val="accent2"/>
              </a:solidFill>
            </a:endParaRPr>
          </a:p>
        </p:txBody>
      </p:sp>
      <p:sp>
        <p:nvSpPr>
          <p:cNvPr id="348" name="Google Shape;348;p19"/>
          <p:cNvSpPr txBox="1"/>
          <p:nvPr>
            <p:ph idx="1" type="body"/>
          </p:nvPr>
        </p:nvSpPr>
        <p:spPr>
          <a:xfrm>
            <a:off x="435429" y="993370"/>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First, all the shortest patterns linking two noun phrases are extracted. To algorithm starts with a seed causal pair (e.g. hiv - aids) and identifies patterns in Wikipedia that connect the seed pair</a:t>
            </a:r>
            <a:endParaRPr/>
          </a:p>
          <a:p>
            <a:pPr indent="-355600" lvl="0" marL="457200" rtl="0" algn="l">
              <a:lnSpc>
                <a:spcPct val="100000"/>
              </a:lnSpc>
              <a:spcBef>
                <a:spcPts val="600"/>
              </a:spcBef>
              <a:spcAft>
                <a:spcPts val="0"/>
              </a:spcAft>
              <a:buSzPts val="1400"/>
              <a:buFont typeface="Arial"/>
              <a:buChar char="•"/>
            </a:pPr>
            <a:r>
              <a:rPr lang="en-US" sz="1400"/>
              <a:t>These steps are repeated iteratively for as many seed pairs as desired. This procedure of learning new patterns from pairs and vice versa is carried out till a suitable number of causal relations has been extracted</a:t>
            </a:r>
            <a:endParaRPr/>
          </a:p>
          <a:p>
            <a:pPr indent="-355600" lvl="0" marL="457200" rtl="0" algn="l">
              <a:lnSpc>
                <a:spcPct val="100000"/>
              </a:lnSpc>
              <a:spcBef>
                <a:spcPts val="600"/>
              </a:spcBef>
              <a:spcAft>
                <a:spcPts val="0"/>
              </a:spcAft>
              <a:buSzPts val="1400"/>
              <a:buFont typeface="Arial"/>
              <a:buChar char="•"/>
            </a:pPr>
            <a:r>
              <a:rPr lang="en-US" sz="1400"/>
              <a:t>To evaluate the algorithm, the authors initialized it with a </a:t>
            </a:r>
            <a:r>
              <a:rPr i="1" lang="en-US" sz="1400"/>
              <a:t>domain specific </a:t>
            </a:r>
            <a:r>
              <a:rPr lang="en-US" sz="1400"/>
              <a:t>Wikipedia dump consisting of ∼ 500 million words. From the 2 million generic patterns extracted, the algorithm used 20 seed pairs to identify 81 causal patterns. </a:t>
            </a:r>
            <a:endParaRPr/>
          </a:p>
          <a:p>
            <a:pPr indent="-355600" lvl="0" marL="457200" rtl="0" algn="l">
              <a:lnSpc>
                <a:spcPct val="100000"/>
              </a:lnSpc>
              <a:spcBef>
                <a:spcPts val="600"/>
              </a:spcBef>
              <a:spcAft>
                <a:spcPts val="0"/>
              </a:spcAft>
              <a:buSzPts val="1400"/>
              <a:buFont typeface="Arial"/>
              <a:buChar char="•"/>
            </a:pPr>
            <a:r>
              <a:rPr lang="en-US" sz="1400"/>
              <a:t>On a test set of 32,545 domain specific documents, a precision of 0.765 and a recall of 0.82 was obtained. </a:t>
            </a:r>
            <a:endParaRPr/>
          </a:p>
          <a:p>
            <a:pPr indent="-355600" lvl="0" marL="457200" rtl="0" algn="l">
              <a:lnSpc>
                <a:spcPct val="100000"/>
              </a:lnSpc>
              <a:spcBef>
                <a:spcPts val="600"/>
              </a:spcBef>
              <a:spcAft>
                <a:spcPts val="0"/>
              </a:spcAft>
              <a:buSzPts val="1400"/>
              <a:buFont typeface="Arial"/>
              <a:buChar char="•"/>
            </a:pPr>
            <a:r>
              <a:rPr lang="en-US" sz="1400"/>
              <a:t>Evidently, these results are as good as the state-of-the-art discussed previously, with the added merit of handling implicit relations in a relatively effective way</a:t>
            </a:r>
            <a:endParaRPr/>
          </a:p>
        </p:txBody>
      </p:sp>
      <p:sp>
        <p:nvSpPr>
          <p:cNvPr id="349" name="Google Shape;349;p1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g1ad59929de3_0_65"/>
          <p:cNvSpPr txBox="1"/>
          <p:nvPr>
            <p:ph type="ctrTitle"/>
          </p:nvPr>
        </p:nvSpPr>
        <p:spPr>
          <a:xfrm>
            <a:off x="206875" y="3031150"/>
            <a:ext cx="73170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US"/>
              <a:t>Statistical and Shallow ML Techniques</a:t>
            </a:r>
            <a:endParaRPr/>
          </a:p>
        </p:txBody>
      </p:sp>
      <p:sp>
        <p:nvSpPr>
          <p:cNvPr id="355" name="Google Shape;355;g1ad59929de3_0_65"/>
          <p:cNvSpPr txBox="1"/>
          <p:nvPr>
            <p:ph idx="1" type="subTitle"/>
          </p:nvPr>
        </p:nvSpPr>
        <p:spPr>
          <a:xfrm>
            <a:off x="2309441" y="4059250"/>
            <a:ext cx="52146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000"/>
              <a:buNone/>
            </a:pPr>
            <a:r>
              <a:rPr lang="en-US"/>
              <a:t>Regression, Naïve-Bayes, Decision Trees</a:t>
            </a:r>
            <a:endParaRPr/>
          </a:p>
        </p:txBody>
      </p:sp>
      <p:sp>
        <p:nvSpPr>
          <p:cNvPr id="356" name="Google Shape;356;g1ad59929de3_0_65"/>
          <p:cNvSpPr txBox="1"/>
          <p:nvPr/>
        </p:nvSpPr>
        <p:spPr>
          <a:xfrm>
            <a:off x="7416725" y="3661925"/>
            <a:ext cx="1760400" cy="1204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US" sz="12000" u="none" cap="none" strike="noStrike">
                <a:solidFill>
                  <a:schemeClr val="accent2"/>
                </a:solidFill>
                <a:latin typeface="Oswald"/>
                <a:ea typeface="Oswald"/>
                <a:cs typeface="Oswald"/>
                <a:sym typeface="Oswald"/>
              </a:rPr>
              <a:t>2</a:t>
            </a:r>
            <a:endParaRPr b="0" i="0" sz="12000" u="none" cap="none" strike="noStrike">
              <a:solidFill>
                <a:schemeClr val="accent2"/>
              </a:solidFill>
              <a:latin typeface="Arial"/>
              <a:ea typeface="Arial"/>
              <a:cs typeface="Arial"/>
              <a:sym typeface="Arial"/>
            </a:endParaRPr>
          </a:p>
        </p:txBody>
      </p:sp>
      <p:sp>
        <p:nvSpPr>
          <p:cNvPr id="357" name="Google Shape;357;g1ad59929de3_0_6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58" name="Google Shape;358;g1ad59929de3_0_65"/>
          <p:cNvSpPr txBox="1"/>
          <p:nvPr>
            <p:ph type="ctrTitle"/>
          </p:nvPr>
        </p:nvSpPr>
        <p:spPr>
          <a:xfrm>
            <a:off x="3977600" y="544633"/>
            <a:ext cx="5214600" cy="72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solidFill>
                  <a:schemeClr val="dk1"/>
                </a:solidFill>
              </a:rPr>
              <a:t>Late Prehistoric Age</a:t>
            </a:r>
            <a:endParaRPr>
              <a:solidFill>
                <a:schemeClr val="dk1"/>
              </a:solidFill>
            </a:endParaRPr>
          </a:p>
        </p:txBody>
      </p:sp>
      <p:pic>
        <p:nvPicPr>
          <p:cNvPr id="359" name="Google Shape;359;g1ad59929de3_0_65"/>
          <p:cNvPicPr preferRelativeResize="0"/>
          <p:nvPr/>
        </p:nvPicPr>
        <p:blipFill>
          <a:blip r:embed="rId3">
            <a:alphaModFix/>
          </a:blip>
          <a:stretch>
            <a:fillRect/>
          </a:stretch>
        </p:blipFill>
        <p:spPr>
          <a:xfrm>
            <a:off x="1497050" y="171875"/>
            <a:ext cx="2242475" cy="1471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0"/>
          <p:cNvSpPr txBox="1"/>
          <p:nvPr>
            <p:ph type="ctrTitle"/>
          </p:nvPr>
        </p:nvSpPr>
        <p:spPr>
          <a:xfrm>
            <a:off x="206875" y="3031150"/>
            <a:ext cx="73170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US"/>
              <a:t>Statistical and Shallow ML Techniques</a:t>
            </a:r>
            <a:endParaRPr/>
          </a:p>
        </p:txBody>
      </p:sp>
      <p:sp>
        <p:nvSpPr>
          <p:cNvPr id="365" name="Google Shape;365;p20"/>
          <p:cNvSpPr txBox="1"/>
          <p:nvPr>
            <p:ph idx="1" type="subTitle"/>
          </p:nvPr>
        </p:nvSpPr>
        <p:spPr>
          <a:xfrm>
            <a:off x="2309441" y="4059250"/>
            <a:ext cx="52146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000"/>
              <a:buNone/>
            </a:pPr>
            <a:r>
              <a:rPr lang="en-US"/>
              <a:t>Regression, Naïve-Bayes, Decision Trees</a:t>
            </a:r>
            <a:endParaRPr/>
          </a:p>
        </p:txBody>
      </p:sp>
      <p:sp>
        <p:nvSpPr>
          <p:cNvPr id="366" name="Google Shape;366;p20"/>
          <p:cNvSpPr txBox="1"/>
          <p:nvPr/>
        </p:nvSpPr>
        <p:spPr>
          <a:xfrm>
            <a:off x="7416725" y="3661925"/>
            <a:ext cx="1760400" cy="1204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US" sz="12000" u="none" cap="none" strike="noStrike">
                <a:solidFill>
                  <a:schemeClr val="accent2"/>
                </a:solidFill>
                <a:latin typeface="Oswald"/>
                <a:ea typeface="Oswald"/>
                <a:cs typeface="Oswald"/>
                <a:sym typeface="Oswald"/>
              </a:rPr>
              <a:t>2</a:t>
            </a:r>
            <a:endParaRPr b="0" i="0" sz="12000" u="none" cap="none" strike="noStrike">
              <a:solidFill>
                <a:schemeClr val="accent2"/>
              </a:solidFill>
              <a:latin typeface="Arial"/>
              <a:ea typeface="Arial"/>
              <a:cs typeface="Arial"/>
              <a:sym typeface="Arial"/>
            </a:endParaRPr>
          </a:p>
        </p:txBody>
      </p:sp>
      <p:sp>
        <p:nvSpPr>
          <p:cNvPr id="367" name="Google Shape;367;p2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1"/>
          <p:cNvSpPr txBox="1"/>
          <p:nvPr>
            <p:ph type="title"/>
          </p:nvPr>
        </p:nvSpPr>
        <p:spPr>
          <a:xfrm>
            <a:off x="525235" y="256754"/>
            <a:ext cx="7644277"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Decision Trees</a:t>
            </a:r>
            <a:endParaRPr sz="3200">
              <a:solidFill>
                <a:schemeClr val="accent2"/>
              </a:solidFill>
            </a:endParaRPr>
          </a:p>
        </p:txBody>
      </p:sp>
      <p:sp>
        <p:nvSpPr>
          <p:cNvPr id="373" name="Google Shape;373;p21"/>
          <p:cNvSpPr txBox="1"/>
          <p:nvPr>
            <p:ph idx="1" type="body"/>
          </p:nvPr>
        </p:nvSpPr>
        <p:spPr>
          <a:xfrm>
            <a:off x="435429" y="993370"/>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Previous method used semi-supervised pattern validation and ranking procedure, consisting of identification of semantic constraints on each causal pattern and pattern ranking. </a:t>
            </a:r>
            <a:endParaRPr/>
          </a:p>
          <a:p>
            <a:pPr indent="-266700" lvl="0" marL="457200" rtl="0" algn="l">
              <a:lnSpc>
                <a:spcPct val="100000"/>
              </a:lnSpc>
              <a:spcBef>
                <a:spcPts val="600"/>
              </a:spcBef>
              <a:spcAft>
                <a:spcPts val="0"/>
              </a:spcAft>
              <a:buSzPts val="1400"/>
              <a:buFont typeface="Arial"/>
              <a:buNone/>
            </a:pPr>
            <a:r>
              <a:t/>
            </a:r>
            <a:endParaRPr sz="1400"/>
          </a:p>
          <a:p>
            <a:pPr indent="-355600" lvl="0" marL="457200" rtl="0" algn="l">
              <a:lnSpc>
                <a:spcPct val="100000"/>
              </a:lnSpc>
              <a:spcBef>
                <a:spcPts val="600"/>
              </a:spcBef>
              <a:spcAft>
                <a:spcPts val="0"/>
              </a:spcAft>
              <a:buSzPts val="1400"/>
              <a:buFont typeface="Arial"/>
              <a:buChar char="•"/>
            </a:pPr>
            <a:r>
              <a:rPr lang="en-US" sz="1400"/>
              <a:t>Newer method in 2003 uses a supervised method that utilizes C4.5 decision trees. </a:t>
            </a:r>
            <a:endParaRPr/>
          </a:p>
          <a:p>
            <a:pPr indent="-266700" lvl="0" marL="457200" rtl="0" algn="l">
              <a:lnSpc>
                <a:spcPct val="100000"/>
              </a:lnSpc>
              <a:spcBef>
                <a:spcPts val="600"/>
              </a:spcBef>
              <a:spcAft>
                <a:spcPts val="0"/>
              </a:spcAft>
              <a:buSzPts val="1400"/>
              <a:buFont typeface="Arial"/>
              <a:buNone/>
            </a:pPr>
            <a:r>
              <a:t/>
            </a:r>
            <a:endParaRPr sz="1400"/>
          </a:p>
          <a:p>
            <a:pPr indent="-355600" lvl="0" marL="457200" rtl="0" algn="l">
              <a:lnSpc>
                <a:spcPct val="100000"/>
              </a:lnSpc>
              <a:spcBef>
                <a:spcPts val="600"/>
              </a:spcBef>
              <a:spcAft>
                <a:spcPts val="0"/>
              </a:spcAft>
              <a:buSzPts val="1400"/>
              <a:buFont typeface="Arial"/>
              <a:buChar char="•"/>
            </a:pPr>
            <a:r>
              <a:rPr lang="en-US" sz="1400"/>
              <a:t>Training corpus of 6000 sentences and test corpus of 1200 sentences containing each of the 60 simple causative verbs was created using a domain-independent text collection.</a:t>
            </a:r>
            <a:endParaRPr/>
          </a:p>
          <a:p>
            <a:pPr indent="-266700" lvl="0" marL="457200" rtl="0" algn="l">
              <a:lnSpc>
                <a:spcPct val="100000"/>
              </a:lnSpc>
              <a:spcBef>
                <a:spcPts val="600"/>
              </a:spcBef>
              <a:spcAft>
                <a:spcPts val="0"/>
              </a:spcAft>
              <a:buSzPts val="1400"/>
              <a:buFont typeface="Arial"/>
              <a:buNone/>
            </a:pPr>
            <a:r>
              <a:t/>
            </a:r>
            <a:endParaRPr sz="1400"/>
          </a:p>
          <a:p>
            <a:pPr indent="-355600" lvl="0" marL="457200" rtl="0" algn="l">
              <a:lnSpc>
                <a:spcPct val="100000"/>
              </a:lnSpc>
              <a:spcBef>
                <a:spcPts val="600"/>
              </a:spcBef>
              <a:spcAft>
                <a:spcPts val="0"/>
              </a:spcAft>
              <a:buSzPts val="1400"/>
              <a:buFont typeface="Arial"/>
              <a:buChar char="•"/>
            </a:pPr>
            <a:r>
              <a:rPr lang="en-US" sz="1400"/>
              <a:t>Using a syntactic parser, 6523 relations of the form NP1-Verb-NP2 were found, from which 2101 were causal relations and 4422 were not. These were the positive and negative examples used to train the decision-tree classifier. </a:t>
            </a:r>
            <a:endParaRPr/>
          </a:p>
          <a:p>
            <a:pPr indent="-266700" lvl="0" marL="457200" rtl="0" algn="l">
              <a:lnSpc>
                <a:spcPct val="100000"/>
              </a:lnSpc>
              <a:spcBef>
                <a:spcPts val="600"/>
              </a:spcBef>
              <a:spcAft>
                <a:spcPts val="0"/>
              </a:spcAft>
              <a:buSzPts val="1400"/>
              <a:buFont typeface="Arial"/>
              <a:buNone/>
            </a:pPr>
            <a:r>
              <a:t/>
            </a:r>
            <a:endParaRPr sz="1400"/>
          </a:p>
        </p:txBody>
      </p:sp>
      <p:sp>
        <p:nvSpPr>
          <p:cNvPr id="374" name="Google Shape;374;p21"/>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4"/>
          <p:cNvSpPr txBox="1"/>
          <p:nvPr>
            <p:ph type="title"/>
          </p:nvPr>
        </p:nvSpPr>
        <p:spPr>
          <a:xfrm>
            <a:off x="180383" y="1423129"/>
            <a:ext cx="2779314" cy="1611182"/>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US" sz="3200"/>
              <a:t>Decision Tree formulated using C4.5 for Risk of Kidney Stones</a:t>
            </a:r>
            <a:endParaRPr/>
          </a:p>
        </p:txBody>
      </p:sp>
      <p:sp>
        <p:nvSpPr>
          <p:cNvPr id="380" name="Google Shape;380;p2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81" name="Google Shape;381;p24"/>
          <p:cNvPicPr preferRelativeResize="0"/>
          <p:nvPr/>
        </p:nvPicPr>
        <p:blipFill rotWithShape="1">
          <a:blip r:embed="rId3">
            <a:alphaModFix/>
          </a:blip>
          <a:srcRect b="0" l="0" r="0" t="0"/>
          <a:stretch/>
        </p:blipFill>
        <p:spPr>
          <a:xfrm>
            <a:off x="3232099" y="532159"/>
            <a:ext cx="5009225" cy="37419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2"/>
          <p:cNvSpPr txBox="1"/>
          <p:nvPr>
            <p:ph type="title"/>
          </p:nvPr>
        </p:nvSpPr>
        <p:spPr>
          <a:xfrm>
            <a:off x="525235" y="256754"/>
            <a:ext cx="7644277"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Decision Trees</a:t>
            </a:r>
            <a:endParaRPr sz="3200">
              <a:solidFill>
                <a:schemeClr val="accent2"/>
              </a:solidFill>
            </a:endParaRPr>
          </a:p>
        </p:txBody>
      </p:sp>
      <p:sp>
        <p:nvSpPr>
          <p:cNvPr id="387" name="Google Shape;387;p22"/>
          <p:cNvSpPr txBox="1"/>
          <p:nvPr>
            <p:ph idx="1" type="body"/>
          </p:nvPr>
        </p:nvSpPr>
        <p:spPr>
          <a:xfrm>
            <a:off x="435429" y="993370"/>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As features, the constraints on the nouns and verb, which were necessary for a pattern to be a causal relation, were identified.</a:t>
            </a:r>
            <a:endParaRPr/>
          </a:p>
          <a:p>
            <a:pPr indent="-355600" lvl="0" marL="457200" rtl="0" algn="l">
              <a:lnSpc>
                <a:spcPct val="100000"/>
              </a:lnSpc>
              <a:spcBef>
                <a:spcPts val="600"/>
              </a:spcBef>
              <a:spcAft>
                <a:spcPts val="0"/>
              </a:spcAft>
              <a:buSzPts val="1400"/>
              <a:buFont typeface="Arial"/>
              <a:buChar char="•"/>
            </a:pPr>
            <a:r>
              <a:rPr lang="en-US" sz="1400"/>
              <a:t>In particular, for each value of NP1 (and similarly for each NP2), nine noun hierarchies from WordNet were used as semantic features: entity, psychological feature, abstraction, state, event, act, group, possession and phenomenon.</a:t>
            </a:r>
            <a:endParaRPr/>
          </a:p>
          <a:p>
            <a:pPr indent="-355600" lvl="0" marL="457200" rtl="0" algn="l">
              <a:lnSpc>
                <a:spcPct val="100000"/>
              </a:lnSpc>
              <a:spcBef>
                <a:spcPts val="600"/>
              </a:spcBef>
              <a:spcAft>
                <a:spcPts val="0"/>
              </a:spcAft>
              <a:buSzPts val="1400"/>
              <a:buFont typeface="Arial"/>
              <a:buChar char="•"/>
            </a:pPr>
            <a:r>
              <a:rPr lang="en-US" sz="1400"/>
              <a:t>The training process produced several constraints, which were ranked based on frequency and accuracy. The model obtained a precision and recall of 73.91% and 88.69% respectively on the test set.</a:t>
            </a:r>
            <a:endParaRPr/>
          </a:p>
          <a:p>
            <a:pPr indent="-355600" lvl="0" marL="457200" rtl="0" algn="l">
              <a:lnSpc>
                <a:spcPct val="100000"/>
              </a:lnSpc>
              <a:spcBef>
                <a:spcPts val="600"/>
              </a:spcBef>
              <a:spcAft>
                <a:spcPts val="0"/>
              </a:spcAft>
              <a:buSzPts val="1400"/>
              <a:buFont typeface="Arial"/>
              <a:buChar char="•"/>
            </a:pPr>
            <a:r>
              <a:rPr lang="en-US" sz="1400"/>
              <a:t>These numbers indicate that this machine learning variant of Girju and Moldovan’s work was much more effective, and most of the errors arose from the simplification assumptions, e.g. disambiguating a relation based on a restricted list of 60 causative verbs only</a:t>
            </a:r>
            <a:endParaRPr/>
          </a:p>
        </p:txBody>
      </p:sp>
      <p:sp>
        <p:nvSpPr>
          <p:cNvPr id="388" name="Google Shape;388;p2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1ad59929de3_0_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94" name="Google Shape;394;g1ad59929de3_0_6"/>
          <p:cNvSpPr txBox="1"/>
          <p:nvPr/>
        </p:nvSpPr>
        <p:spPr>
          <a:xfrm>
            <a:off x="414528" y="341822"/>
            <a:ext cx="7644300" cy="715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000"/>
              <a:buFont typeface="Oswald"/>
              <a:buNone/>
            </a:pPr>
            <a:r>
              <a:rPr b="1" lang="en-US" sz="3200">
                <a:solidFill>
                  <a:schemeClr val="accent1"/>
                </a:solidFill>
                <a:latin typeface="Oswald"/>
                <a:ea typeface="Oswald"/>
                <a:cs typeface="Oswald"/>
                <a:sym typeface="Oswald"/>
              </a:rPr>
              <a:t>Rules Learned by the Decision Tree</a:t>
            </a:r>
            <a:endParaRPr b="1" i="0" sz="3200" u="none" cap="none" strike="noStrike">
              <a:solidFill>
                <a:schemeClr val="accent2"/>
              </a:solidFill>
              <a:latin typeface="Oswald"/>
              <a:ea typeface="Oswald"/>
              <a:cs typeface="Oswald"/>
              <a:sym typeface="Oswald"/>
            </a:endParaRPr>
          </a:p>
        </p:txBody>
      </p:sp>
      <p:pic>
        <p:nvPicPr>
          <p:cNvPr id="395" name="Google Shape;395;g1ad59929de3_0_6"/>
          <p:cNvPicPr preferRelativeResize="0"/>
          <p:nvPr/>
        </p:nvPicPr>
        <p:blipFill>
          <a:blip r:embed="rId3">
            <a:alphaModFix/>
          </a:blip>
          <a:stretch>
            <a:fillRect/>
          </a:stretch>
        </p:blipFill>
        <p:spPr>
          <a:xfrm>
            <a:off x="1300513" y="1150275"/>
            <a:ext cx="6542975" cy="28429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sp>
        <p:nvSpPr>
          <p:cNvPr id="400" name="Google Shape;400;p2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01" name="Google Shape;401;p23"/>
          <p:cNvPicPr preferRelativeResize="0"/>
          <p:nvPr/>
        </p:nvPicPr>
        <p:blipFill rotWithShape="1">
          <a:blip r:embed="rId3">
            <a:alphaModFix/>
          </a:blip>
          <a:srcRect b="0" l="0" r="0" t="0"/>
          <a:stretch/>
        </p:blipFill>
        <p:spPr>
          <a:xfrm>
            <a:off x="1066311" y="1690564"/>
            <a:ext cx="7011379" cy="1762371"/>
          </a:xfrm>
          <a:prstGeom prst="rect">
            <a:avLst/>
          </a:prstGeom>
          <a:noFill/>
          <a:ln>
            <a:noFill/>
          </a:ln>
        </p:spPr>
      </p:pic>
      <p:sp>
        <p:nvSpPr>
          <p:cNvPr id="402" name="Google Shape;402;p23"/>
          <p:cNvSpPr txBox="1"/>
          <p:nvPr/>
        </p:nvSpPr>
        <p:spPr>
          <a:xfrm>
            <a:off x="517978" y="605097"/>
            <a:ext cx="7644277" cy="715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000"/>
              <a:buFont typeface="Oswald"/>
              <a:buNone/>
            </a:pPr>
            <a:r>
              <a:rPr b="1" i="0" lang="en-US" sz="3200" u="none" cap="none" strike="noStrike">
                <a:solidFill>
                  <a:schemeClr val="accent1"/>
                </a:solidFill>
                <a:latin typeface="Oswald"/>
                <a:ea typeface="Oswald"/>
                <a:cs typeface="Oswald"/>
                <a:sym typeface="Oswald"/>
              </a:rPr>
              <a:t>Q&amp;A Answering System using generated causation model from decision tree</a:t>
            </a:r>
            <a:endParaRPr b="1" i="0" sz="3200" u="none" cap="none" strike="noStrike">
              <a:solidFill>
                <a:schemeClr val="accent2"/>
              </a:solidFill>
              <a:latin typeface="Oswald"/>
              <a:ea typeface="Oswald"/>
              <a:cs typeface="Oswald"/>
              <a:sym typeface="Oswald"/>
            </a:endParaRPr>
          </a:p>
        </p:txBody>
      </p:sp>
      <p:sp>
        <p:nvSpPr>
          <p:cNvPr id="403" name="Google Shape;403;p23"/>
          <p:cNvSpPr txBox="1"/>
          <p:nvPr/>
        </p:nvSpPr>
        <p:spPr>
          <a:xfrm>
            <a:off x="1838304" y="3450637"/>
            <a:ext cx="1669394"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What molecules result in optic nerve regeneration for mice </a:t>
            </a:r>
            <a:r>
              <a:rPr b="0" i="1" lang="en-US" sz="1100" u="none" cap="none" strike="noStrike">
                <a:solidFill>
                  <a:srgbClr val="000000"/>
                </a:solidFill>
                <a:latin typeface="Arial"/>
                <a:ea typeface="Arial"/>
                <a:cs typeface="Arial"/>
                <a:sym typeface="Arial"/>
              </a:rPr>
              <a:t>in vivo?</a:t>
            </a:r>
            <a:endParaRPr b="0" i="0" sz="1100" u="none" cap="none" strike="noStrike">
              <a:solidFill>
                <a:srgbClr val="000000"/>
              </a:solidFill>
              <a:latin typeface="Arial"/>
              <a:ea typeface="Arial"/>
              <a:cs typeface="Arial"/>
              <a:sym typeface="Arial"/>
            </a:endParaRPr>
          </a:p>
        </p:txBody>
      </p:sp>
      <p:sp>
        <p:nvSpPr>
          <p:cNvPr id="404" name="Google Shape;404;p23"/>
          <p:cNvSpPr txBox="1"/>
          <p:nvPr/>
        </p:nvSpPr>
        <p:spPr>
          <a:xfrm>
            <a:off x="5922119" y="3437881"/>
            <a:ext cx="215557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For mice, zymosan and  oncomodulin result in optic nerve regeneration </a:t>
            </a:r>
            <a:r>
              <a:rPr b="0" i="1" lang="en-US" sz="1100" u="none" cap="none" strike="noStrike">
                <a:solidFill>
                  <a:srgbClr val="000000"/>
                </a:solidFill>
                <a:latin typeface="Arial"/>
                <a:ea typeface="Arial"/>
                <a:cs typeface="Arial"/>
                <a:sym typeface="Arial"/>
              </a:rPr>
              <a:t>in vivo</a:t>
            </a:r>
            <a:r>
              <a:rPr b="0" i="0" lang="en-US" sz="1100" u="none" cap="none" strike="noStrike">
                <a:solidFill>
                  <a:srgbClr val="000000"/>
                </a:solidFill>
                <a:latin typeface="Arial"/>
                <a:ea typeface="Arial"/>
                <a:cs typeface="Arial"/>
                <a:sym typeface="Arial"/>
              </a:rPr>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5"/>
          <p:cNvSpPr txBox="1"/>
          <p:nvPr>
            <p:ph type="title"/>
          </p:nvPr>
        </p:nvSpPr>
        <p:spPr>
          <a:xfrm>
            <a:off x="525235" y="256754"/>
            <a:ext cx="7644277"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Automating Finding Causative Sentences </a:t>
            </a:r>
            <a:endParaRPr sz="3200">
              <a:solidFill>
                <a:schemeClr val="accent2"/>
              </a:solidFill>
            </a:endParaRPr>
          </a:p>
        </p:txBody>
      </p:sp>
      <p:sp>
        <p:nvSpPr>
          <p:cNvPr id="410" name="Google Shape;410;p25"/>
          <p:cNvSpPr txBox="1"/>
          <p:nvPr>
            <p:ph idx="1" type="body"/>
          </p:nvPr>
        </p:nvSpPr>
        <p:spPr>
          <a:xfrm>
            <a:off x="435429" y="993370"/>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Creating large causally-labelled datasets for supervised machine learning was one way to solve the problem encountered by Girju, but it would be very time and effort consuming. </a:t>
            </a:r>
            <a:endParaRPr/>
          </a:p>
          <a:p>
            <a:pPr indent="-355600" lvl="0" marL="457200" rtl="0" algn="l">
              <a:lnSpc>
                <a:spcPct val="100000"/>
              </a:lnSpc>
              <a:spcBef>
                <a:spcPts val="600"/>
              </a:spcBef>
              <a:spcAft>
                <a:spcPts val="0"/>
              </a:spcAft>
              <a:buSzPts val="1400"/>
              <a:buFont typeface="Arial"/>
              <a:buChar char="•"/>
            </a:pPr>
            <a:r>
              <a:rPr lang="en-US" sz="1400"/>
              <a:t>A year later, Chang and Choi a workaround mechanism to learn cue phrase and lexical pair probabilities from raw and domain-independent corpus in an unsupervised manner, and use these to extract inter-noun and inter-sentence causalities</a:t>
            </a:r>
            <a:endParaRPr/>
          </a:p>
          <a:p>
            <a:pPr indent="-355600" lvl="0" marL="457200" rtl="0" algn="l">
              <a:lnSpc>
                <a:spcPct val="100000"/>
              </a:lnSpc>
              <a:spcBef>
                <a:spcPts val="600"/>
              </a:spcBef>
              <a:spcAft>
                <a:spcPts val="0"/>
              </a:spcAft>
              <a:buSzPts val="1400"/>
              <a:buFont typeface="Arial"/>
              <a:buChar char="•"/>
            </a:pPr>
            <a:r>
              <a:rPr lang="en-US" sz="1400"/>
              <a:t>A cue phrase is a word, phrase or a word pattern that connects one event to another with some relation. The 60 simple causatives found by Girju are examples of causal cue phrases.</a:t>
            </a:r>
            <a:endParaRPr/>
          </a:p>
          <a:p>
            <a:pPr indent="-355600" lvl="0" marL="457200" rtl="0" algn="l">
              <a:lnSpc>
                <a:spcPct val="100000"/>
              </a:lnSpc>
              <a:spcBef>
                <a:spcPts val="600"/>
              </a:spcBef>
              <a:spcAft>
                <a:spcPts val="0"/>
              </a:spcAft>
              <a:buSzPts val="1400"/>
              <a:buFont typeface="Arial"/>
              <a:buChar char="•"/>
            </a:pPr>
            <a:r>
              <a:rPr lang="en-US" sz="1400"/>
              <a:t>The lexical pair bacteria-disease is a causal lexical pair.</a:t>
            </a:r>
            <a:endParaRPr/>
          </a:p>
        </p:txBody>
      </p:sp>
      <p:sp>
        <p:nvSpPr>
          <p:cNvPr id="411" name="Google Shape;411;p2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6"/>
          <p:cNvSpPr txBox="1"/>
          <p:nvPr>
            <p:ph type="title"/>
          </p:nvPr>
        </p:nvSpPr>
        <p:spPr>
          <a:xfrm>
            <a:off x="525235" y="256754"/>
            <a:ext cx="7644277"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Naïve Bayes Classifier</a:t>
            </a:r>
            <a:endParaRPr sz="3200">
              <a:solidFill>
                <a:schemeClr val="accent2"/>
              </a:solidFill>
            </a:endParaRPr>
          </a:p>
        </p:txBody>
      </p:sp>
      <p:sp>
        <p:nvSpPr>
          <p:cNvPr id="417" name="Google Shape;417;p26"/>
          <p:cNvSpPr txBox="1"/>
          <p:nvPr>
            <p:ph idx="1" type="body"/>
          </p:nvPr>
        </p:nvSpPr>
        <p:spPr>
          <a:xfrm>
            <a:off x="435429" y="993370"/>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In 2004, </a:t>
            </a:r>
            <a:r>
              <a:rPr lang="en-US" sz="1400"/>
              <a:t>Chang and Choi used a Connexor dependency parser  to extract ternary expressions of the form NP1-CuePhrase-NP2, where NP1 and NP2 together form the lexical pair. </a:t>
            </a:r>
            <a:endParaRPr/>
          </a:p>
          <a:p>
            <a:pPr indent="-355600" lvl="0" marL="457200" rtl="0" algn="l">
              <a:lnSpc>
                <a:spcPct val="100000"/>
              </a:lnSpc>
              <a:spcBef>
                <a:spcPts val="600"/>
              </a:spcBef>
              <a:spcAft>
                <a:spcPts val="0"/>
              </a:spcAft>
              <a:buSzPts val="1400"/>
              <a:buFont typeface="Arial"/>
              <a:buChar char="•"/>
            </a:pPr>
            <a:r>
              <a:rPr lang="en-US" sz="1400"/>
              <a:t>These ternaries are filtered with a set of pre-defined cue phrases based on the 60 causal verbs. </a:t>
            </a:r>
            <a:endParaRPr/>
          </a:p>
          <a:p>
            <a:pPr indent="-355600" lvl="0" marL="457200" rtl="0" algn="l">
              <a:lnSpc>
                <a:spcPct val="100000"/>
              </a:lnSpc>
              <a:spcBef>
                <a:spcPts val="600"/>
              </a:spcBef>
              <a:spcAft>
                <a:spcPts val="0"/>
              </a:spcAft>
              <a:buSzPts val="1400"/>
              <a:buFont typeface="Arial"/>
              <a:buChar char="•"/>
            </a:pPr>
            <a:r>
              <a:rPr lang="en-US" sz="1400"/>
              <a:t>An initial classifier based on cue phrase confidence scores, i.e. the probability of the causal class given a cue phrase, is used to extract highly ranked ternaries, which are treated as the initial causality annotated training set for a Naive Bayes classifier</a:t>
            </a:r>
            <a:endParaRPr/>
          </a:p>
          <a:p>
            <a:pPr indent="-355600" lvl="0" marL="457200" rtl="0" algn="l">
              <a:lnSpc>
                <a:spcPct val="100000"/>
              </a:lnSpc>
              <a:spcBef>
                <a:spcPts val="600"/>
              </a:spcBef>
              <a:spcAft>
                <a:spcPts val="0"/>
              </a:spcAft>
              <a:buSzPts val="1400"/>
              <a:buFont typeface="Arial"/>
              <a:buChar char="•"/>
            </a:pPr>
            <a:r>
              <a:rPr lang="en-US" sz="1400"/>
              <a:t> The Naive Bayes classifier’s task is to classify each ternary expression as either causal or non-causal using the cue phrase and the lexical pair as the independent features for each training sample</a:t>
            </a:r>
            <a:endParaRPr/>
          </a:p>
          <a:p>
            <a:pPr indent="-355600" lvl="0" marL="457200" rtl="0" algn="l">
              <a:lnSpc>
                <a:spcPct val="100000"/>
              </a:lnSpc>
              <a:spcBef>
                <a:spcPts val="600"/>
              </a:spcBef>
              <a:spcAft>
                <a:spcPts val="0"/>
              </a:spcAft>
              <a:buSzPts val="1400"/>
              <a:buFont typeface="Arial"/>
              <a:buChar char="•"/>
            </a:pPr>
            <a:r>
              <a:rPr lang="en-US" sz="1400"/>
              <a:t>These probabilities and other parameters are learned and improved using an iterative Expectation-Maximization procedure, instead of relying on a large annotated data set.</a:t>
            </a:r>
            <a:endParaRPr/>
          </a:p>
        </p:txBody>
      </p:sp>
      <p:sp>
        <p:nvSpPr>
          <p:cNvPr id="418" name="Google Shape;418;p2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
          <p:cNvSpPr txBox="1"/>
          <p:nvPr>
            <p:ph idx="1" type="body"/>
          </p:nvPr>
        </p:nvSpPr>
        <p:spPr>
          <a:xfrm>
            <a:off x="1131500" y="1552950"/>
            <a:ext cx="3339900" cy="266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US"/>
              <a:t>Linguistics</a:t>
            </a:r>
            <a:endParaRPr b="1"/>
          </a:p>
          <a:p>
            <a:pPr indent="0" lvl="0" marL="0" rtl="0" algn="l">
              <a:lnSpc>
                <a:spcPct val="100000"/>
              </a:lnSpc>
              <a:spcBef>
                <a:spcPts val="600"/>
              </a:spcBef>
              <a:spcAft>
                <a:spcPts val="0"/>
              </a:spcAft>
              <a:buSzPts val="1800"/>
              <a:buNone/>
            </a:pPr>
            <a:r>
              <a:rPr lang="en-US"/>
              <a:t>Approaches that employ linguistic, syntactic and semantic pattern matching only</a:t>
            </a:r>
            <a:endParaRPr/>
          </a:p>
        </p:txBody>
      </p:sp>
      <p:sp>
        <p:nvSpPr>
          <p:cNvPr id="221" name="Google Shape;221;p3"/>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US"/>
              <a:t>2 Broad Categories of Causal Relation Extraction Methods</a:t>
            </a:r>
            <a:endParaRPr/>
          </a:p>
        </p:txBody>
      </p:sp>
      <p:sp>
        <p:nvSpPr>
          <p:cNvPr id="222" name="Google Shape;222;p3"/>
          <p:cNvSpPr txBox="1"/>
          <p:nvPr>
            <p:ph idx="2" type="body"/>
          </p:nvPr>
        </p:nvSpPr>
        <p:spPr>
          <a:xfrm>
            <a:off x="4672563" y="1552950"/>
            <a:ext cx="3339900" cy="266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US"/>
              <a:t>Statistics and ML</a:t>
            </a:r>
            <a:endParaRPr b="1"/>
          </a:p>
          <a:p>
            <a:pPr indent="0" lvl="0" marL="0" rtl="0" algn="l">
              <a:lnSpc>
                <a:spcPct val="100000"/>
              </a:lnSpc>
              <a:spcBef>
                <a:spcPts val="600"/>
              </a:spcBef>
              <a:spcAft>
                <a:spcPts val="0"/>
              </a:spcAft>
              <a:buSzPts val="1800"/>
              <a:buNone/>
            </a:pPr>
            <a:r>
              <a:rPr lang="en-US"/>
              <a:t>Techniques based on statistical methods and machine learning</a:t>
            </a:r>
            <a:endParaRPr/>
          </a:p>
        </p:txBody>
      </p:sp>
      <p:sp>
        <p:nvSpPr>
          <p:cNvPr id="223" name="Google Shape;223;p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ad59929de3_0_1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24" name="Google Shape;424;g1ad59929de3_0_16"/>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Naïve Bayes Classifier</a:t>
            </a:r>
            <a:endParaRPr sz="3200">
              <a:solidFill>
                <a:schemeClr val="accent2"/>
              </a:solidFill>
            </a:endParaRPr>
          </a:p>
        </p:txBody>
      </p:sp>
      <p:pic>
        <p:nvPicPr>
          <p:cNvPr id="425" name="Google Shape;425;g1ad59929de3_0_16"/>
          <p:cNvPicPr preferRelativeResize="0"/>
          <p:nvPr/>
        </p:nvPicPr>
        <p:blipFill>
          <a:blip r:embed="rId3">
            <a:alphaModFix/>
          </a:blip>
          <a:stretch>
            <a:fillRect/>
          </a:stretch>
        </p:blipFill>
        <p:spPr>
          <a:xfrm>
            <a:off x="1375913" y="3275148"/>
            <a:ext cx="6392176" cy="1048050"/>
          </a:xfrm>
          <a:prstGeom prst="rect">
            <a:avLst/>
          </a:prstGeom>
          <a:noFill/>
          <a:ln>
            <a:noFill/>
          </a:ln>
        </p:spPr>
      </p:pic>
      <p:pic>
        <p:nvPicPr>
          <p:cNvPr id="426" name="Google Shape;426;g1ad59929de3_0_16"/>
          <p:cNvPicPr preferRelativeResize="0"/>
          <p:nvPr/>
        </p:nvPicPr>
        <p:blipFill>
          <a:blip r:embed="rId4">
            <a:alphaModFix/>
          </a:blip>
          <a:stretch>
            <a:fillRect/>
          </a:stretch>
        </p:blipFill>
        <p:spPr>
          <a:xfrm>
            <a:off x="1852800" y="1100776"/>
            <a:ext cx="4989149" cy="1907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ad59929de3_0_2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32" name="Google Shape;432;g1ad59929de3_0_26"/>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Naïve Bayes Classifier</a:t>
            </a:r>
            <a:endParaRPr sz="3200">
              <a:solidFill>
                <a:schemeClr val="accent2"/>
              </a:solidFill>
            </a:endParaRPr>
          </a:p>
        </p:txBody>
      </p:sp>
      <p:pic>
        <p:nvPicPr>
          <p:cNvPr id="433" name="Google Shape;433;g1ad59929de3_0_26"/>
          <p:cNvPicPr preferRelativeResize="0"/>
          <p:nvPr/>
        </p:nvPicPr>
        <p:blipFill>
          <a:blip r:embed="rId3">
            <a:alphaModFix/>
          </a:blip>
          <a:stretch>
            <a:fillRect/>
          </a:stretch>
        </p:blipFill>
        <p:spPr>
          <a:xfrm>
            <a:off x="1136550" y="1015550"/>
            <a:ext cx="6685849" cy="3467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8"/>
          <p:cNvSpPr txBox="1"/>
          <p:nvPr>
            <p:ph type="title"/>
          </p:nvPr>
        </p:nvSpPr>
        <p:spPr>
          <a:xfrm>
            <a:off x="271184" y="1200439"/>
            <a:ext cx="3437216" cy="1611182"/>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Chang and Choi’s Causal Extraction System using a Naïve Bayes Classifier</a:t>
            </a:r>
            <a:endParaRPr sz="3000">
              <a:solidFill>
                <a:schemeClr val="accent2"/>
              </a:solidFill>
            </a:endParaRPr>
          </a:p>
        </p:txBody>
      </p:sp>
      <p:sp>
        <p:nvSpPr>
          <p:cNvPr id="439" name="Google Shape;439;p2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40" name="Google Shape;440;p28"/>
          <p:cNvPicPr preferRelativeResize="0"/>
          <p:nvPr/>
        </p:nvPicPr>
        <p:blipFill rotWithShape="1">
          <a:blip r:embed="rId3">
            <a:alphaModFix/>
          </a:blip>
          <a:srcRect b="0" l="0" r="0" t="0"/>
          <a:stretch/>
        </p:blipFill>
        <p:spPr>
          <a:xfrm>
            <a:off x="4345382" y="716203"/>
            <a:ext cx="4096322" cy="3057952"/>
          </a:xfrm>
          <a:prstGeom prst="rect">
            <a:avLst/>
          </a:prstGeom>
          <a:noFill/>
          <a:ln>
            <a:noFill/>
          </a:ln>
        </p:spPr>
      </p:pic>
      <p:sp>
        <p:nvSpPr>
          <p:cNvPr id="441" name="Google Shape;441;p28"/>
          <p:cNvSpPr txBox="1"/>
          <p:nvPr/>
        </p:nvSpPr>
        <p:spPr>
          <a:xfrm>
            <a:off x="271184" y="2914390"/>
            <a:ext cx="29610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Using an unlabeled domain-independent raw corpus consisting of 5 million sentences as the training set, and two manually annotated test sets, the best results achieved by this model had a </a:t>
            </a:r>
            <a:r>
              <a:rPr b="1" i="0" lang="en-US" sz="1200" u="none" cap="none" strike="noStrike">
                <a:solidFill>
                  <a:srgbClr val="000000"/>
                </a:solidFill>
              </a:rPr>
              <a:t>precision of 81.29%.</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0"/>
          <p:cNvSpPr txBox="1"/>
          <p:nvPr>
            <p:ph type="title"/>
          </p:nvPr>
        </p:nvSpPr>
        <p:spPr>
          <a:xfrm>
            <a:off x="525235" y="256754"/>
            <a:ext cx="7644277"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Problems with Chang and Choi’s Classifier</a:t>
            </a:r>
            <a:endParaRPr sz="3200">
              <a:solidFill>
                <a:schemeClr val="accent2"/>
              </a:solidFill>
            </a:endParaRPr>
          </a:p>
        </p:txBody>
      </p:sp>
      <p:sp>
        <p:nvSpPr>
          <p:cNvPr id="447" name="Google Shape;447;p30"/>
          <p:cNvSpPr txBox="1"/>
          <p:nvPr>
            <p:ph idx="1" type="body"/>
          </p:nvPr>
        </p:nvSpPr>
        <p:spPr>
          <a:xfrm>
            <a:off x="435429" y="993370"/>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Chang and Choi’s work was an effective demonstration of how to extract causal relations based on statistical models using a very large unlabelled data set, but their evaluation results and error analysis left a little something to be desired.</a:t>
            </a:r>
            <a:endParaRPr/>
          </a:p>
          <a:p>
            <a:pPr indent="-355600" lvl="0" marL="457200" rtl="0" algn="l">
              <a:lnSpc>
                <a:spcPct val="100000"/>
              </a:lnSpc>
              <a:spcBef>
                <a:spcPts val="600"/>
              </a:spcBef>
              <a:spcAft>
                <a:spcPts val="0"/>
              </a:spcAft>
              <a:buSzPts val="1400"/>
              <a:buFont typeface="Arial"/>
              <a:buChar char="•"/>
            </a:pPr>
            <a:r>
              <a:rPr lang="en-US" sz="1400"/>
              <a:t>They did not quote the model’s recall or F-score, indicating that they focused on improving the model precision only, which is not always a good idea. </a:t>
            </a:r>
            <a:endParaRPr/>
          </a:p>
          <a:p>
            <a:pPr indent="-355600" lvl="0" marL="457200" rtl="0" algn="l">
              <a:lnSpc>
                <a:spcPct val="100000"/>
              </a:lnSpc>
              <a:spcBef>
                <a:spcPts val="600"/>
              </a:spcBef>
              <a:spcAft>
                <a:spcPts val="0"/>
              </a:spcAft>
              <a:buSzPts val="1400"/>
              <a:buFont typeface="Arial"/>
              <a:buChar char="•"/>
            </a:pPr>
            <a:r>
              <a:rPr lang="en-US" sz="1400"/>
              <a:t>They also did not justify the use of the Naive Bayes classifier, which over-simplifies the relationship between different features.</a:t>
            </a:r>
            <a:endParaRPr/>
          </a:p>
          <a:p>
            <a:pPr indent="-355600" lvl="0" marL="457200" rtl="0" algn="l">
              <a:lnSpc>
                <a:spcPct val="100000"/>
              </a:lnSpc>
              <a:spcBef>
                <a:spcPts val="600"/>
              </a:spcBef>
              <a:spcAft>
                <a:spcPts val="0"/>
              </a:spcAft>
              <a:buSzPts val="1400"/>
              <a:buFont typeface="Arial"/>
              <a:buChar char="•"/>
            </a:pPr>
            <a:r>
              <a:rPr lang="en-US" sz="1400"/>
              <a:t>Furthermore, the ternary causation pattern used was the same as previous works; so were the cue phrases (simple causative verbs only).</a:t>
            </a:r>
            <a:endParaRPr/>
          </a:p>
        </p:txBody>
      </p:sp>
      <p:sp>
        <p:nvSpPr>
          <p:cNvPr id="448" name="Google Shape;448;p3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1"/>
          <p:cNvSpPr txBox="1"/>
          <p:nvPr>
            <p:ph type="title"/>
          </p:nvPr>
        </p:nvSpPr>
        <p:spPr>
          <a:xfrm>
            <a:off x="525235" y="256754"/>
            <a:ext cx="7644277"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Further Advancements</a:t>
            </a:r>
            <a:endParaRPr sz="3200">
              <a:solidFill>
                <a:schemeClr val="accent2"/>
              </a:solidFill>
            </a:endParaRPr>
          </a:p>
        </p:txBody>
      </p:sp>
      <p:sp>
        <p:nvSpPr>
          <p:cNvPr id="454" name="Google Shape;454;p31"/>
          <p:cNvSpPr txBox="1"/>
          <p:nvPr>
            <p:ph idx="1" type="body"/>
          </p:nvPr>
        </p:nvSpPr>
        <p:spPr>
          <a:xfrm>
            <a:off x="435429" y="993370"/>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The year 1998 saw the birth of a forum called SensEval (renamed to SemEval in 2007) for the evaluation of approaches to the semantic analysis tasks in NLP.</a:t>
            </a:r>
            <a:endParaRPr/>
          </a:p>
          <a:p>
            <a:pPr indent="-355600" lvl="0" marL="457200" rtl="0" algn="l">
              <a:lnSpc>
                <a:spcPct val="100000"/>
              </a:lnSpc>
              <a:spcBef>
                <a:spcPts val="600"/>
              </a:spcBef>
              <a:spcAft>
                <a:spcPts val="0"/>
              </a:spcAft>
              <a:buSzPts val="1400"/>
              <a:buFont typeface="Arial"/>
              <a:buChar char="•"/>
            </a:pPr>
            <a:r>
              <a:rPr lang="en-US" sz="1400"/>
              <a:t>One of the tasks in SemEval was  the classification of seven frequently occurring semantic relations between nouns or noun phrases: Cause-Effect, Instrument-Agency, Product-Producer, Origin-Entity, Theme-Tool, Part-Whole and Content-Container.</a:t>
            </a:r>
            <a:endParaRPr/>
          </a:p>
          <a:p>
            <a:pPr indent="-355600" lvl="0" marL="457200" rtl="0" algn="l">
              <a:lnSpc>
                <a:spcPct val="100000"/>
              </a:lnSpc>
              <a:spcBef>
                <a:spcPts val="600"/>
              </a:spcBef>
              <a:spcAft>
                <a:spcPts val="0"/>
              </a:spcAft>
              <a:buSzPts val="1400"/>
              <a:buFont typeface="Arial"/>
              <a:buChar char="•"/>
            </a:pPr>
            <a:r>
              <a:rPr lang="en-US" sz="1400"/>
              <a:t>The best system was by a team who used a combination of lexical, syntactic and semantic features over a training set that contained explicit and market causal relations only, and used Support Vector Machines (SVMs) to correctly classify the cause-effect relations with F-measure of 0.82 and accuracy of 0.775. </a:t>
            </a:r>
            <a:endParaRPr/>
          </a:p>
          <a:p>
            <a:pPr indent="-355600" lvl="0" marL="457200" rtl="0" algn="l">
              <a:lnSpc>
                <a:spcPct val="100000"/>
              </a:lnSpc>
              <a:spcBef>
                <a:spcPts val="600"/>
              </a:spcBef>
              <a:spcAft>
                <a:spcPts val="0"/>
              </a:spcAft>
              <a:buSzPts val="1400"/>
              <a:buFont typeface="Arial"/>
              <a:buChar char="•"/>
            </a:pPr>
            <a:r>
              <a:rPr lang="en-US" sz="1400"/>
              <a:t>In 2010 a team obtained a precision and recall of 0.89 using WordNet and POS-tagging based dependency relations to train decision trees on the SemEval 2010 datasets, and achieved an F-score of 0.858.</a:t>
            </a:r>
            <a:endParaRPr/>
          </a:p>
          <a:p>
            <a:pPr indent="-266700" lvl="0" marL="457200" rtl="0" algn="l">
              <a:lnSpc>
                <a:spcPct val="100000"/>
              </a:lnSpc>
              <a:spcBef>
                <a:spcPts val="600"/>
              </a:spcBef>
              <a:spcAft>
                <a:spcPts val="0"/>
              </a:spcAft>
              <a:buSzPts val="1400"/>
              <a:buFont typeface="Arial"/>
              <a:buNone/>
            </a:pPr>
            <a:r>
              <a:t/>
            </a:r>
            <a:endParaRPr sz="1400"/>
          </a:p>
        </p:txBody>
      </p:sp>
      <p:sp>
        <p:nvSpPr>
          <p:cNvPr id="455" name="Google Shape;455;p31"/>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2"/>
          <p:cNvSpPr txBox="1"/>
          <p:nvPr>
            <p:ph type="title"/>
          </p:nvPr>
        </p:nvSpPr>
        <p:spPr>
          <a:xfrm>
            <a:off x="525235" y="256754"/>
            <a:ext cx="7644277"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PREPOST</a:t>
            </a:r>
            <a:endParaRPr sz="3200">
              <a:solidFill>
                <a:schemeClr val="accent2"/>
              </a:solidFill>
            </a:endParaRPr>
          </a:p>
        </p:txBody>
      </p:sp>
      <p:sp>
        <p:nvSpPr>
          <p:cNvPr id="461" name="Google Shape;461;p32"/>
          <p:cNvSpPr txBox="1"/>
          <p:nvPr>
            <p:ph idx="1" type="body"/>
          </p:nvPr>
        </p:nvSpPr>
        <p:spPr>
          <a:xfrm>
            <a:off x="435429" y="955757"/>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In 2010, idea came to  extract common-sense knowledge from text by mining pre and post-conditions of actions and events from Web text.</a:t>
            </a:r>
            <a:endParaRPr/>
          </a:p>
          <a:p>
            <a:pPr indent="-355600" lvl="0" marL="457200" rtl="0" algn="l">
              <a:lnSpc>
                <a:spcPct val="100000"/>
              </a:lnSpc>
              <a:spcBef>
                <a:spcPts val="600"/>
              </a:spcBef>
              <a:spcAft>
                <a:spcPts val="0"/>
              </a:spcAft>
              <a:buSzPts val="1400"/>
              <a:buFont typeface="Arial"/>
              <a:buChar char="•"/>
            </a:pPr>
            <a:r>
              <a:rPr lang="en-US" sz="1400"/>
              <a:t>For any action word A, PREPOST uses a search engine to collect a large set of documents D</a:t>
            </a:r>
            <a:r>
              <a:rPr baseline="-25000" lang="en-US" sz="1400"/>
              <a:t>A</a:t>
            </a:r>
            <a:r>
              <a:rPr lang="en-US" sz="1400"/>
              <a:t> that contain A in the pattern ‘is/are/was/were A-ing’. </a:t>
            </a:r>
            <a:endParaRPr/>
          </a:p>
          <a:p>
            <a:pPr indent="-355600" lvl="0" marL="457200" rtl="0" algn="l">
              <a:lnSpc>
                <a:spcPct val="100000"/>
              </a:lnSpc>
              <a:spcBef>
                <a:spcPts val="600"/>
              </a:spcBef>
              <a:spcAft>
                <a:spcPts val="0"/>
              </a:spcAft>
              <a:buSzPts val="1400"/>
              <a:buFont typeface="Arial"/>
              <a:buChar char="•"/>
            </a:pPr>
            <a:r>
              <a:rPr lang="en-US" sz="1400"/>
              <a:t>From D</a:t>
            </a:r>
            <a:r>
              <a:rPr baseline="-25000" lang="en-US" sz="1400"/>
              <a:t>A</a:t>
            </a:r>
            <a:r>
              <a:rPr lang="en-US" sz="1400"/>
              <a:t>, a list of possible pre- and post-condition words is created by computing the pointwise mutual information (PMI) between A and every word in D</a:t>
            </a:r>
            <a:r>
              <a:rPr baseline="-25000" lang="en-US" sz="1400"/>
              <a:t>A</a:t>
            </a:r>
            <a:r>
              <a:rPr lang="en-US" sz="1400"/>
              <a:t> and taking the top 500 words as the candidate pre- and post-conditions. </a:t>
            </a:r>
            <a:endParaRPr/>
          </a:p>
          <a:p>
            <a:pPr indent="-355600" lvl="0" marL="457200" rtl="0" algn="l">
              <a:lnSpc>
                <a:spcPct val="100000"/>
              </a:lnSpc>
              <a:spcBef>
                <a:spcPts val="600"/>
              </a:spcBef>
              <a:spcAft>
                <a:spcPts val="0"/>
              </a:spcAft>
              <a:buSzPts val="1400"/>
              <a:buFont typeface="Arial"/>
              <a:buChar char="•"/>
            </a:pPr>
            <a:r>
              <a:rPr lang="en-US" sz="1400"/>
              <a:t>The PMI score encodes the degree of association between the action word and every candidate word.</a:t>
            </a:r>
            <a:endParaRPr/>
          </a:p>
          <a:p>
            <a:pPr indent="-355600" lvl="0" marL="457200" rtl="0" algn="l">
              <a:lnSpc>
                <a:spcPct val="100000"/>
              </a:lnSpc>
              <a:spcBef>
                <a:spcPts val="600"/>
              </a:spcBef>
              <a:spcAft>
                <a:spcPts val="0"/>
              </a:spcAft>
              <a:buSzPts val="1400"/>
              <a:buFont typeface="Arial"/>
              <a:buChar char="•"/>
            </a:pPr>
            <a:r>
              <a:rPr lang="en-US" sz="1400"/>
              <a:t>Using this feature, the classifier can determine that ‘liquid’ is a more likely post-condition for ‘melt’ than ‘gas’, because it is more highly correlated with the former in text.</a:t>
            </a:r>
            <a:endParaRPr/>
          </a:p>
          <a:p>
            <a:pPr indent="-266700" lvl="0" marL="457200" rtl="0" algn="l">
              <a:lnSpc>
                <a:spcPct val="100000"/>
              </a:lnSpc>
              <a:spcBef>
                <a:spcPts val="600"/>
              </a:spcBef>
              <a:spcAft>
                <a:spcPts val="0"/>
              </a:spcAft>
              <a:buSzPts val="1400"/>
              <a:buFont typeface="Arial"/>
              <a:buNone/>
            </a:pPr>
            <a:r>
              <a:t/>
            </a:r>
            <a:endParaRPr sz="1400"/>
          </a:p>
          <a:p>
            <a:pPr indent="-266700" lvl="0" marL="457200" rtl="0" algn="l">
              <a:lnSpc>
                <a:spcPct val="100000"/>
              </a:lnSpc>
              <a:spcBef>
                <a:spcPts val="600"/>
              </a:spcBef>
              <a:spcAft>
                <a:spcPts val="0"/>
              </a:spcAft>
              <a:buSzPts val="1400"/>
              <a:buFont typeface="Arial"/>
              <a:buNone/>
            </a:pPr>
            <a:r>
              <a:t/>
            </a:r>
            <a:endParaRPr sz="1400"/>
          </a:p>
        </p:txBody>
      </p:sp>
      <p:sp>
        <p:nvSpPr>
          <p:cNvPr id="462" name="Google Shape;462;p3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3"/>
          <p:cNvSpPr txBox="1"/>
          <p:nvPr>
            <p:ph type="title"/>
          </p:nvPr>
        </p:nvSpPr>
        <p:spPr>
          <a:xfrm>
            <a:off x="525235" y="256754"/>
            <a:ext cx="7644277"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PREPOST</a:t>
            </a:r>
            <a:endParaRPr sz="3200">
              <a:solidFill>
                <a:schemeClr val="accent2"/>
              </a:solidFill>
            </a:endParaRPr>
          </a:p>
        </p:txBody>
      </p:sp>
      <p:sp>
        <p:nvSpPr>
          <p:cNvPr id="468" name="Google Shape;468;p33"/>
          <p:cNvSpPr txBox="1"/>
          <p:nvPr>
            <p:ph idx="1" type="body"/>
          </p:nvPr>
        </p:nvSpPr>
        <p:spPr>
          <a:xfrm>
            <a:off x="435429" y="955757"/>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Furthermore, to </a:t>
            </a:r>
            <a:r>
              <a:rPr lang="en-US" sz="1400"/>
              <a:t>sieve</a:t>
            </a:r>
            <a:r>
              <a:rPr lang="en-US" sz="1400"/>
              <a:t> out highly correlated words that are not pre- or post-conditions of the action, PREPOST determines the 3000 most frequently occurring words from the entire corpus. </a:t>
            </a:r>
            <a:endParaRPr/>
          </a:p>
          <a:p>
            <a:pPr indent="-355600" lvl="0" marL="457200" rtl="0" algn="l">
              <a:lnSpc>
                <a:spcPct val="100000"/>
              </a:lnSpc>
              <a:spcBef>
                <a:spcPts val="600"/>
              </a:spcBef>
              <a:spcAft>
                <a:spcPts val="0"/>
              </a:spcAft>
              <a:buSzPts val="1400"/>
              <a:buFont typeface="Arial"/>
              <a:buChar char="•"/>
            </a:pPr>
            <a:r>
              <a:rPr lang="en-US" sz="1400"/>
              <a:t>It then computes χ</a:t>
            </a:r>
            <a:r>
              <a:rPr baseline="30000" lang="en-US" sz="1400"/>
              <a:t>2</a:t>
            </a:r>
            <a:r>
              <a:rPr lang="en-US" sz="1400"/>
              <a:t> between each candidate feature word and the labeled pre- and post-conditions, and keeping the top 161 feature words corresponding to high values of χ</a:t>
            </a:r>
            <a:r>
              <a:rPr baseline="30000" lang="en-US" sz="1400"/>
              <a:t>2. </a:t>
            </a:r>
            <a:endParaRPr/>
          </a:p>
          <a:p>
            <a:pPr indent="-355600" lvl="0" marL="457200" rtl="0" algn="l">
              <a:lnSpc>
                <a:spcPct val="100000"/>
              </a:lnSpc>
              <a:spcBef>
                <a:spcPts val="600"/>
              </a:spcBef>
              <a:spcAft>
                <a:spcPts val="0"/>
              </a:spcAft>
              <a:buSzPts val="1400"/>
              <a:buFont typeface="Arial"/>
              <a:buChar char="•"/>
            </a:pPr>
            <a:r>
              <a:rPr lang="en-US" sz="1400"/>
              <a:t>The learning is done using SVMs with the radial basis function (RBF) kernel. </a:t>
            </a:r>
            <a:endParaRPr/>
          </a:p>
          <a:p>
            <a:pPr indent="-355600" lvl="0" marL="457200" rtl="0" algn="l">
              <a:lnSpc>
                <a:spcPct val="100000"/>
              </a:lnSpc>
              <a:spcBef>
                <a:spcPts val="600"/>
              </a:spcBef>
              <a:spcAft>
                <a:spcPts val="0"/>
              </a:spcAft>
              <a:buSzPts val="1400"/>
              <a:buFont typeface="Arial"/>
              <a:buChar char="•"/>
            </a:pPr>
            <a:r>
              <a:rPr lang="en-US" sz="1400"/>
              <a:t>Using 5 action words for training and 35 action words for testing, PREPOST achieved a precision and recall of 0.943 and 0.854 respectively for pre-conditions, with similar values for post-conditions.</a:t>
            </a:r>
            <a:endParaRPr/>
          </a:p>
          <a:p>
            <a:pPr indent="-266700" lvl="0" marL="457200" rtl="0" algn="l">
              <a:lnSpc>
                <a:spcPct val="100000"/>
              </a:lnSpc>
              <a:spcBef>
                <a:spcPts val="600"/>
              </a:spcBef>
              <a:spcAft>
                <a:spcPts val="0"/>
              </a:spcAft>
              <a:buSzPts val="1400"/>
              <a:buFont typeface="Arial"/>
              <a:buNone/>
            </a:pPr>
            <a:r>
              <a:t/>
            </a:r>
            <a:endParaRPr sz="1400"/>
          </a:p>
          <a:p>
            <a:pPr indent="-266700" lvl="0" marL="457200" rtl="0" algn="l">
              <a:lnSpc>
                <a:spcPct val="100000"/>
              </a:lnSpc>
              <a:spcBef>
                <a:spcPts val="600"/>
              </a:spcBef>
              <a:spcAft>
                <a:spcPts val="0"/>
              </a:spcAft>
              <a:buSzPts val="1400"/>
              <a:buFont typeface="Arial"/>
              <a:buNone/>
            </a:pPr>
            <a:r>
              <a:t/>
            </a:r>
            <a:endParaRPr sz="1400"/>
          </a:p>
        </p:txBody>
      </p:sp>
      <p:sp>
        <p:nvSpPr>
          <p:cNvPr id="469" name="Google Shape;469;p3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4"/>
          <p:cNvSpPr txBox="1"/>
          <p:nvPr>
            <p:ph type="title"/>
          </p:nvPr>
        </p:nvSpPr>
        <p:spPr>
          <a:xfrm>
            <a:off x="525235" y="256754"/>
            <a:ext cx="7644277"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PREPOST Advantages</a:t>
            </a:r>
            <a:endParaRPr sz="3200">
              <a:solidFill>
                <a:schemeClr val="accent2"/>
              </a:solidFill>
            </a:endParaRPr>
          </a:p>
        </p:txBody>
      </p:sp>
      <p:sp>
        <p:nvSpPr>
          <p:cNvPr id="475" name="Google Shape;475;p34"/>
          <p:cNvSpPr txBox="1"/>
          <p:nvPr>
            <p:ph idx="1" type="body"/>
          </p:nvPr>
        </p:nvSpPr>
        <p:spPr>
          <a:xfrm>
            <a:off x="435429" y="955757"/>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PREPOST only uses a small set of labeled data for learning and generalizes remarkably well to unseen actions and events with high precision and recall. </a:t>
            </a:r>
            <a:endParaRPr/>
          </a:p>
          <a:p>
            <a:pPr indent="-355600" lvl="0" marL="457200" rtl="0" algn="l">
              <a:lnSpc>
                <a:spcPct val="100000"/>
              </a:lnSpc>
              <a:spcBef>
                <a:spcPts val="600"/>
              </a:spcBef>
              <a:spcAft>
                <a:spcPts val="0"/>
              </a:spcAft>
              <a:buSzPts val="1400"/>
              <a:buFont typeface="Arial"/>
              <a:buChar char="•"/>
            </a:pPr>
            <a:r>
              <a:rPr lang="en-US" sz="1400"/>
              <a:t>Thus, it is an effective model of how the world changes over time. </a:t>
            </a:r>
            <a:endParaRPr/>
          </a:p>
          <a:p>
            <a:pPr indent="-355600" lvl="0" marL="457200" rtl="0" algn="l">
              <a:lnSpc>
                <a:spcPct val="100000"/>
              </a:lnSpc>
              <a:spcBef>
                <a:spcPts val="600"/>
              </a:spcBef>
              <a:spcAft>
                <a:spcPts val="0"/>
              </a:spcAft>
              <a:buSzPts val="1400"/>
              <a:buFont typeface="Arial"/>
              <a:buChar char="•"/>
            </a:pPr>
            <a:r>
              <a:rPr lang="en-US" sz="1400"/>
              <a:t>It also captures pre-conditions relationships, which are not directly captured by any of the previously discussed techniques.</a:t>
            </a:r>
            <a:endParaRPr/>
          </a:p>
          <a:p>
            <a:pPr indent="-355600" lvl="0" marL="457200" rtl="0" algn="l">
              <a:lnSpc>
                <a:spcPct val="100000"/>
              </a:lnSpc>
              <a:spcBef>
                <a:spcPts val="600"/>
              </a:spcBef>
              <a:spcAft>
                <a:spcPts val="0"/>
              </a:spcAft>
              <a:buSzPts val="1400"/>
              <a:buFont typeface="Arial"/>
              <a:buChar char="•"/>
            </a:pPr>
            <a:r>
              <a:rPr lang="en-US" sz="1400"/>
              <a:t>Furthermore, techniques mentioned so far cannot distinguished between event-event relationships (rain causes flooding) and event-state relationships (rain causes wet grass). PREPOST focuses on the latter type of relations only. </a:t>
            </a:r>
            <a:endParaRPr/>
          </a:p>
          <a:p>
            <a:pPr indent="-355600" lvl="0" marL="457200" rtl="0" algn="l">
              <a:lnSpc>
                <a:spcPct val="100000"/>
              </a:lnSpc>
              <a:spcBef>
                <a:spcPts val="600"/>
              </a:spcBef>
              <a:spcAft>
                <a:spcPts val="0"/>
              </a:spcAft>
              <a:buSzPts val="1400"/>
              <a:buFont typeface="Arial"/>
              <a:buChar char="•"/>
            </a:pPr>
            <a:r>
              <a:rPr lang="en-US" sz="1400"/>
              <a:t>The PMI statistic has been used in a lot of other NLP models as it allows us to quantify the likelihood of co-occurrence of two words, taking into account frequency of each of the individual words occurring on their own. </a:t>
            </a:r>
            <a:endParaRPr/>
          </a:p>
        </p:txBody>
      </p:sp>
      <p:sp>
        <p:nvSpPr>
          <p:cNvPr id="476" name="Google Shape;476;p3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0" name="Shape 480"/>
        <p:cNvGrpSpPr/>
        <p:nvPr/>
      </p:nvGrpSpPr>
      <p:grpSpPr>
        <a:xfrm>
          <a:off x="0" y="0"/>
          <a:ext cx="0" cy="0"/>
          <a:chOff x="0" y="0"/>
          <a:chExt cx="0" cy="0"/>
        </a:xfrm>
      </p:grpSpPr>
      <p:sp>
        <p:nvSpPr>
          <p:cNvPr id="481" name="Google Shape;481;g1ad59929de3_0_40"/>
          <p:cNvSpPr txBox="1"/>
          <p:nvPr>
            <p:ph type="ctrTitle"/>
          </p:nvPr>
        </p:nvSpPr>
        <p:spPr>
          <a:xfrm>
            <a:off x="206875" y="3031150"/>
            <a:ext cx="73170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US"/>
              <a:t>Simple Neural Networks</a:t>
            </a:r>
            <a:endParaRPr/>
          </a:p>
        </p:txBody>
      </p:sp>
      <p:sp>
        <p:nvSpPr>
          <p:cNvPr id="482" name="Google Shape;482;g1ad59929de3_0_40"/>
          <p:cNvSpPr txBox="1"/>
          <p:nvPr>
            <p:ph idx="1" type="subTitle"/>
          </p:nvPr>
        </p:nvSpPr>
        <p:spPr>
          <a:xfrm>
            <a:off x="2309441" y="4059250"/>
            <a:ext cx="52146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000"/>
              <a:buNone/>
            </a:pPr>
            <a:r>
              <a:rPr lang="en-US"/>
              <a:t>Word Embeddings, Word2Vec</a:t>
            </a:r>
            <a:endParaRPr/>
          </a:p>
        </p:txBody>
      </p:sp>
      <p:sp>
        <p:nvSpPr>
          <p:cNvPr id="483" name="Google Shape;483;g1ad59929de3_0_40"/>
          <p:cNvSpPr txBox="1"/>
          <p:nvPr/>
        </p:nvSpPr>
        <p:spPr>
          <a:xfrm>
            <a:off x="7416725" y="3661925"/>
            <a:ext cx="1760400" cy="1204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lang="en-US" sz="12000">
                <a:solidFill>
                  <a:schemeClr val="accent2"/>
                </a:solidFill>
                <a:latin typeface="Oswald"/>
                <a:ea typeface="Oswald"/>
                <a:cs typeface="Oswald"/>
                <a:sym typeface="Oswald"/>
              </a:rPr>
              <a:t>3</a:t>
            </a:r>
            <a:endParaRPr b="0" i="0" sz="12000" u="none" cap="none" strike="noStrike">
              <a:solidFill>
                <a:schemeClr val="accent2"/>
              </a:solidFill>
              <a:latin typeface="Arial"/>
              <a:ea typeface="Arial"/>
              <a:cs typeface="Arial"/>
              <a:sym typeface="Arial"/>
            </a:endParaRPr>
          </a:p>
        </p:txBody>
      </p:sp>
      <p:sp>
        <p:nvSpPr>
          <p:cNvPr id="484" name="Google Shape;484;g1ad59929de3_0_4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85" name="Google Shape;485;g1ad59929de3_0_40"/>
          <p:cNvSpPr txBox="1"/>
          <p:nvPr>
            <p:ph type="ctrTitle"/>
          </p:nvPr>
        </p:nvSpPr>
        <p:spPr>
          <a:xfrm>
            <a:off x="4571138" y="554025"/>
            <a:ext cx="2172000" cy="72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solidFill>
                  <a:schemeClr val="dk1"/>
                </a:solidFill>
              </a:rPr>
              <a:t>Stone Age</a:t>
            </a:r>
            <a:endParaRPr>
              <a:solidFill>
                <a:schemeClr val="dk1"/>
              </a:solidFill>
            </a:endParaRPr>
          </a:p>
        </p:txBody>
      </p:sp>
      <p:pic>
        <p:nvPicPr>
          <p:cNvPr id="486" name="Google Shape;486;g1ad59929de3_0_40"/>
          <p:cNvPicPr preferRelativeResize="0"/>
          <p:nvPr/>
        </p:nvPicPr>
        <p:blipFill>
          <a:blip r:embed="rId3">
            <a:alphaModFix/>
          </a:blip>
          <a:stretch>
            <a:fillRect/>
          </a:stretch>
        </p:blipFill>
        <p:spPr>
          <a:xfrm>
            <a:off x="2400863" y="298200"/>
            <a:ext cx="2104350" cy="1394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ad59929de3_0_74"/>
          <p:cNvSpPr txBox="1"/>
          <p:nvPr>
            <p:ph type="ctrTitle"/>
          </p:nvPr>
        </p:nvSpPr>
        <p:spPr>
          <a:xfrm>
            <a:off x="206875" y="3031150"/>
            <a:ext cx="73170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US"/>
              <a:t>Simple</a:t>
            </a:r>
            <a:r>
              <a:rPr lang="en-US"/>
              <a:t> Neural Networks</a:t>
            </a:r>
            <a:endParaRPr/>
          </a:p>
        </p:txBody>
      </p:sp>
      <p:sp>
        <p:nvSpPr>
          <p:cNvPr id="492" name="Google Shape;492;g1ad59929de3_0_74"/>
          <p:cNvSpPr txBox="1"/>
          <p:nvPr>
            <p:ph idx="1" type="subTitle"/>
          </p:nvPr>
        </p:nvSpPr>
        <p:spPr>
          <a:xfrm>
            <a:off x="2309441" y="4059250"/>
            <a:ext cx="52146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000"/>
              <a:buNone/>
            </a:pPr>
            <a:r>
              <a:rPr lang="en-US"/>
              <a:t>Word Embeddings, Word2Vec</a:t>
            </a:r>
            <a:endParaRPr/>
          </a:p>
        </p:txBody>
      </p:sp>
      <p:sp>
        <p:nvSpPr>
          <p:cNvPr id="493" name="Google Shape;493;g1ad59929de3_0_74"/>
          <p:cNvSpPr txBox="1"/>
          <p:nvPr/>
        </p:nvSpPr>
        <p:spPr>
          <a:xfrm>
            <a:off x="7416725" y="3661925"/>
            <a:ext cx="1760400" cy="1204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lang="en-US" sz="12000">
                <a:solidFill>
                  <a:schemeClr val="accent2"/>
                </a:solidFill>
                <a:latin typeface="Oswald"/>
                <a:ea typeface="Oswald"/>
                <a:cs typeface="Oswald"/>
                <a:sym typeface="Oswald"/>
              </a:rPr>
              <a:t>3</a:t>
            </a:r>
            <a:endParaRPr b="0" i="0" sz="12000" u="none" cap="none" strike="noStrike">
              <a:solidFill>
                <a:schemeClr val="accent2"/>
              </a:solidFill>
              <a:latin typeface="Arial"/>
              <a:ea typeface="Arial"/>
              <a:cs typeface="Arial"/>
              <a:sym typeface="Arial"/>
            </a:endParaRPr>
          </a:p>
        </p:txBody>
      </p:sp>
      <p:sp>
        <p:nvSpPr>
          <p:cNvPr id="494" name="Google Shape;494;g1ad59929de3_0_7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sp>
        <p:nvSpPr>
          <p:cNvPr id="228" name="Google Shape;228;p4"/>
          <p:cNvSpPr txBox="1"/>
          <p:nvPr>
            <p:ph type="ctrTitle"/>
          </p:nvPr>
        </p:nvSpPr>
        <p:spPr>
          <a:xfrm>
            <a:off x="2309350" y="3031150"/>
            <a:ext cx="52146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US"/>
              <a:t>Non-Statistical Techniques</a:t>
            </a:r>
            <a:endParaRPr/>
          </a:p>
        </p:txBody>
      </p:sp>
      <p:sp>
        <p:nvSpPr>
          <p:cNvPr id="229" name="Google Shape;229;p4"/>
          <p:cNvSpPr txBox="1"/>
          <p:nvPr>
            <p:ph idx="1" type="subTitle"/>
          </p:nvPr>
        </p:nvSpPr>
        <p:spPr>
          <a:xfrm>
            <a:off x="2309441" y="4059250"/>
            <a:ext cx="52146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000"/>
              <a:buNone/>
            </a:pPr>
            <a:r>
              <a:rPr lang="en-US"/>
              <a:t>Causal Analyzers, SEKE, WordNet</a:t>
            </a:r>
            <a:endParaRPr/>
          </a:p>
        </p:txBody>
      </p:sp>
      <p:sp>
        <p:nvSpPr>
          <p:cNvPr id="230" name="Google Shape;230;p4"/>
          <p:cNvSpPr txBox="1"/>
          <p:nvPr/>
        </p:nvSpPr>
        <p:spPr>
          <a:xfrm>
            <a:off x="7416725" y="3661925"/>
            <a:ext cx="1760400" cy="1204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US" sz="12000" u="none" cap="none" strike="noStrike">
                <a:solidFill>
                  <a:schemeClr val="accent2"/>
                </a:solidFill>
                <a:latin typeface="Oswald"/>
                <a:ea typeface="Oswald"/>
                <a:cs typeface="Oswald"/>
                <a:sym typeface="Oswald"/>
              </a:rPr>
              <a:t>1</a:t>
            </a:r>
            <a:endParaRPr b="0" i="0" sz="12000" u="none" cap="none" strike="noStrike">
              <a:solidFill>
                <a:schemeClr val="accent2"/>
              </a:solidFill>
              <a:latin typeface="Arial"/>
              <a:ea typeface="Arial"/>
              <a:cs typeface="Arial"/>
              <a:sym typeface="Arial"/>
            </a:endParaRPr>
          </a:p>
        </p:txBody>
      </p:sp>
      <p:sp>
        <p:nvSpPr>
          <p:cNvPr id="231" name="Google Shape;231;p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32" name="Google Shape;232;p4"/>
          <p:cNvPicPr preferRelativeResize="0"/>
          <p:nvPr/>
        </p:nvPicPr>
        <p:blipFill>
          <a:blip r:embed="rId3">
            <a:alphaModFix/>
          </a:blip>
          <a:stretch>
            <a:fillRect/>
          </a:stretch>
        </p:blipFill>
        <p:spPr>
          <a:xfrm>
            <a:off x="1640050" y="280875"/>
            <a:ext cx="2226574" cy="1253225"/>
          </a:xfrm>
          <a:prstGeom prst="rect">
            <a:avLst/>
          </a:prstGeom>
          <a:noFill/>
          <a:ln>
            <a:noFill/>
          </a:ln>
        </p:spPr>
      </p:pic>
      <p:sp>
        <p:nvSpPr>
          <p:cNvPr id="233" name="Google Shape;233;p4"/>
          <p:cNvSpPr txBox="1"/>
          <p:nvPr>
            <p:ph type="ctrTitle"/>
          </p:nvPr>
        </p:nvSpPr>
        <p:spPr>
          <a:xfrm>
            <a:off x="3977600" y="544633"/>
            <a:ext cx="5214600" cy="72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solidFill>
                  <a:schemeClr val="dk1"/>
                </a:solidFill>
              </a:rPr>
              <a:t>Early </a:t>
            </a:r>
            <a:r>
              <a:rPr lang="en-US">
                <a:solidFill>
                  <a:schemeClr val="dk1"/>
                </a:solidFill>
              </a:rPr>
              <a:t>Prehistoric Age</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1ad8552664c_0_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00" name="Google Shape;500;g1ad8552664c_0_4"/>
          <p:cNvPicPr preferRelativeResize="0"/>
          <p:nvPr/>
        </p:nvPicPr>
        <p:blipFill>
          <a:blip r:embed="rId3">
            <a:alphaModFix/>
          </a:blip>
          <a:stretch>
            <a:fillRect/>
          </a:stretch>
        </p:blipFill>
        <p:spPr>
          <a:xfrm>
            <a:off x="625200" y="554279"/>
            <a:ext cx="7765195" cy="386614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1ad59929de3_0_50"/>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Word Embeddings</a:t>
            </a:r>
            <a:endParaRPr sz="3200">
              <a:solidFill>
                <a:schemeClr val="accent2"/>
              </a:solidFill>
            </a:endParaRPr>
          </a:p>
        </p:txBody>
      </p:sp>
      <p:sp>
        <p:nvSpPr>
          <p:cNvPr id="506" name="Google Shape;506;g1ad59929de3_0_50"/>
          <p:cNvSpPr txBox="1"/>
          <p:nvPr>
            <p:ph idx="1" type="body"/>
          </p:nvPr>
        </p:nvSpPr>
        <p:spPr>
          <a:xfrm>
            <a:off x="435429" y="955757"/>
            <a:ext cx="7644300" cy="3156900"/>
          </a:xfrm>
          <a:prstGeom prst="rect">
            <a:avLst/>
          </a:prstGeom>
          <a:noFill/>
          <a:ln>
            <a:noFill/>
          </a:ln>
        </p:spPr>
        <p:txBody>
          <a:bodyPr anchorCtr="0" anchor="t" bIns="91425" lIns="91425" spcFirstLastPara="1" rIns="91425" wrap="square" tIns="91425">
            <a:noAutofit/>
          </a:bodyPr>
          <a:lstStyle/>
          <a:p>
            <a:pPr indent="-317500" lvl="0" marL="457200" rtl="0" algn="l">
              <a:spcBef>
                <a:spcPts val="600"/>
              </a:spcBef>
              <a:spcAft>
                <a:spcPts val="0"/>
              </a:spcAft>
              <a:buSzPts val="1400"/>
              <a:buFont typeface="Arial"/>
              <a:buChar char="•"/>
            </a:pPr>
            <a:r>
              <a:rPr lang="en-US" sz="1400"/>
              <a:t>In 2013, Mikolov et al. came up with idea of a word’s meaning being given by the words that frequently appear close-by </a:t>
            </a:r>
            <a:endParaRPr sz="1400"/>
          </a:p>
          <a:p>
            <a:pPr indent="-317500" lvl="0" marL="457200" rtl="0" algn="l">
              <a:lnSpc>
                <a:spcPct val="115000"/>
              </a:lnSpc>
              <a:spcBef>
                <a:spcPts val="0"/>
              </a:spcBef>
              <a:spcAft>
                <a:spcPts val="0"/>
              </a:spcAft>
              <a:buSzPts val="1400"/>
              <a:buFont typeface="Arial"/>
              <a:buChar char="•"/>
            </a:pPr>
            <a:r>
              <a:rPr lang="en-US" sz="1400"/>
              <a:t>When a word w appears in a text, its </a:t>
            </a:r>
            <a:r>
              <a:rPr b="1" lang="en-US" sz="1400"/>
              <a:t>context </a:t>
            </a:r>
            <a:r>
              <a:rPr lang="en-US" sz="1400"/>
              <a:t>is the set of words that appear nearby (within a fixed-size window) </a:t>
            </a:r>
            <a:endParaRPr sz="1400"/>
          </a:p>
          <a:p>
            <a:pPr indent="-298450" lvl="0" marL="457200" rtl="0" algn="l">
              <a:lnSpc>
                <a:spcPct val="115000"/>
              </a:lnSpc>
              <a:spcBef>
                <a:spcPts val="0"/>
              </a:spcBef>
              <a:spcAft>
                <a:spcPts val="0"/>
              </a:spcAft>
              <a:buClr>
                <a:srgbClr val="000000"/>
              </a:buClr>
              <a:buSzPts val="1100"/>
              <a:buFont typeface="Arial"/>
              <a:buChar char="•"/>
            </a:pPr>
            <a:r>
              <a:rPr lang="en-US" sz="1400"/>
              <a:t>Model works by iteratively adjusting the vector representation of a word to maximize the probability of predicting the center word from its context</a:t>
            </a:r>
            <a:endParaRPr sz="1100">
              <a:solidFill>
                <a:srgbClr val="000000"/>
              </a:solidFill>
              <a:latin typeface="Arial"/>
              <a:ea typeface="Arial"/>
              <a:cs typeface="Arial"/>
              <a:sym typeface="Arial"/>
            </a:endParaRPr>
          </a:p>
          <a:p>
            <a:pPr indent="0" lvl="0" marL="0" rtl="0" algn="l">
              <a:spcBef>
                <a:spcPts val="600"/>
              </a:spcBef>
              <a:spcAft>
                <a:spcPts val="0"/>
              </a:spcAft>
              <a:buNone/>
            </a:pPr>
            <a:r>
              <a:t/>
            </a:r>
            <a:endParaRPr sz="1400"/>
          </a:p>
        </p:txBody>
      </p:sp>
      <p:sp>
        <p:nvSpPr>
          <p:cNvPr id="507" name="Google Shape;507;g1ad59929de3_0_5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08" name="Google Shape;508;g1ad59929de3_0_50"/>
          <p:cNvPicPr preferRelativeResize="0"/>
          <p:nvPr/>
        </p:nvPicPr>
        <p:blipFill>
          <a:blip r:embed="rId3">
            <a:alphaModFix/>
          </a:blip>
          <a:stretch>
            <a:fillRect/>
          </a:stretch>
        </p:blipFill>
        <p:spPr>
          <a:xfrm>
            <a:off x="387800" y="2756250"/>
            <a:ext cx="3629025" cy="1943100"/>
          </a:xfrm>
          <a:prstGeom prst="rect">
            <a:avLst/>
          </a:prstGeom>
          <a:noFill/>
          <a:ln>
            <a:noFill/>
          </a:ln>
        </p:spPr>
      </p:pic>
      <p:pic>
        <p:nvPicPr>
          <p:cNvPr id="509" name="Google Shape;509;g1ad59929de3_0_50"/>
          <p:cNvPicPr preferRelativeResize="0"/>
          <p:nvPr/>
        </p:nvPicPr>
        <p:blipFill>
          <a:blip r:embed="rId4">
            <a:alphaModFix/>
          </a:blip>
          <a:stretch>
            <a:fillRect/>
          </a:stretch>
        </p:blipFill>
        <p:spPr>
          <a:xfrm>
            <a:off x="4238827" y="2552477"/>
            <a:ext cx="2181725" cy="2350649"/>
          </a:xfrm>
          <a:prstGeom prst="rect">
            <a:avLst/>
          </a:prstGeom>
          <a:noFill/>
          <a:ln>
            <a:noFill/>
          </a:ln>
        </p:spPr>
      </p:pic>
      <p:sp>
        <p:nvSpPr>
          <p:cNvPr id="510" name="Google Shape;510;g1ad59929de3_0_50"/>
          <p:cNvSpPr txBox="1"/>
          <p:nvPr/>
        </p:nvSpPr>
        <p:spPr>
          <a:xfrm>
            <a:off x="6812925" y="3420000"/>
            <a:ext cx="2082900" cy="615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US">
                <a:latin typeface="Source Sans Pro"/>
                <a:ea typeface="Source Sans Pro"/>
                <a:cs typeface="Source Sans Pro"/>
                <a:sym typeface="Source Sans Pro"/>
              </a:rPr>
              <a:t>“hydraulic” </a:t>
            </a:r>
            <a:endParaRPr>
              <a:latin typeface="Source Sans Pro"/>
              <a:ea typeface="Source Sans Pro"/>
              <a:cs typeface="Source Sans Pro"/>
              <a:sym typeface="Source Sans Pro"/>
            </a:endParaRPr>
          </a:p>
          <a:p>
            <a:pPr indent="0" lvl="0" marL="0" rtl="0" algn="l">
              <a:spcBef>
                <a:spcPts val="0"/>
              </a:spcBef>
              <a:spcAft>
                <a:spcPts val="0"/>
              </a:spcAft>
              <a:buNone/>
            </a:pPr>
            <a:r>
              <a:rPr lang="en-US">
                <a:latin typeface="Source Sans Pro"/>
                <a:ea typeface="Source Sans Pro"/>
                <a:cs typeface="Source Sans Pro"/>
                <a:sym typeface="Source Sans Pro"/>
              </a:rPr>
              <a:t>[-.15, -.85, 1.25, … x 200]</a:t>
            </a:r>
            <a:endParaRPr>
              <a:latin typeface="Source Sans Pro"/>
              <a:ea typeface="Source Sans Pro"/>
              <a:cs typeface="Source Sans Pro"/>
              <a:sym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1ad8552664c_0_37"/>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Word Embeddings</a:t>
            </a:r>
            <a:endParaRPr sz="3200">
              <a:solidFill>
                <a:schemeClr val="accent2"/>
              </a:solidFill>
            </a:endParaRPr>
          </a:p>
        </p:txBody>
      </p:sp>
      <p:sp>
        <p:nvSpPr>
          <p:cNvPr id="516" name="Google Shape;516;g1ad8552664c_0_3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17" name="Google Shape;517;g1ad8552664c_0_37"/>
          <p:cNvSpPr txBox="1"/>
          <p:nvPr/>
        </p:nvSpPr>
        <p:spPr>
          <a:xfrm>
            <a:off x="2212800" y="2287050"/>
            <a:ext cx="4718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https://projector.tensorflow.org/</a:t>
            </a:r>
            <a:endParaRPr sz="2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ad8552664c_0_24"/>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Deep Neural Networks</a:t>
            </a:r>
            <a:endParaRPr sz="3200">
              <a:solidFill>
                <a:schemeClr val="accent2"/>
              </a:solidFill>
            </a:endParaRPr>
          </a:p>
        </p:txBody>
      </p:sp>
      <p:sp>
        <p:nvSpPr>
          <p:cNvPr id="523" name="Google Shape;523;g1ad8552664c_0_24"/>
          <p:cNvSpPr txBox="1"/>
          <p:nvPr>
            <p:ph idx="1" type="body"/>
          </p:nvPr>
        </p:nvSpPr>
        <p:spPr>
          <a:xfrm>
            <a:off x="435429" y="955757"/>
            <a:ext cx="7644300" cy="31569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The advantages of using word embeddings is that it turns text into a numerical form that deep neural networks can understand.</a:t>
            </a:r>
            <a:endParaRPr sz="1400"/>
          </a:p>
          <a:p>
            <a:pPr indent="-355600" lvl="0" marL="457200" rtl="0" algn="l">
              <a:lnSpc>
                <a:spcPct val="100000"/>
              </a:lnSpc>
              <a:spcBef>
                <a:spcPts val="600"/>
              </a:spcBef>
              <a:spcAft>
                <a:spcPts val="0"/>
              </a:spcAft>
              <a:buSzPts val="1400"/>
              <a:buFont typeface="Arial"/>
              <a:buChar char="•"/>
            </a:pPr>
            <a:r>
              <a:rPr lang="en-US" sz="1400"/>
              <a:t>Furthermore, they </a:t>
            </a:r>
            <a:r>
              <a:rPr b="1" lang="en-US" sz="1400"/>
              <a:t>densely represent words </a:t>
            </a:r>
            <a:r>
              <a:rPr lang="en-US" sz="1400"/>
              <a:t>and replace the sparse vectors that were previously used to represent words </a:t>
            </a:r>
            <a:endParaRPr sz="1400"/>
          </a:p>
          <a:p>
            <a:pPr indent="-355600" lvl="0" marL="457200" rtl="0" algn="l">
              <a:lnSpc>
                <a:spcPct val="100000"/>
              </a:lnSpc>
              <a:spcBef>
                <a:spcPts val="600"/>
              </a:spcBef>
              <a:spcAft>
                <a:spcPts val="0"/>
              </a:spcAft>
              <a:buSzPts val="1400"/>
              <a:buChar char="•"/>
            </a:pPr>
            <a:r>
              <a:rPr lang="en-US" sz="1400"/>
              <a:t>Neural Networks do much better with dense feature vectors rather than sparse vectors such as one-hot encodings that were previously used to represent words </a:t>
            </a:r>
            <a:endParaRPr sz="1400"/>
          </a:p>
          <a:p>
            <a:pPr indent="-355600" lvl="0" marL="457200" rtl="0" algn="l">
              <a:lnSpc>
                <a:spcPct val="100000"/>
              </a:lnSpc>
              <a:spcBef>
                <a:spcPts val="600"/>
              </a:spcBef>
              <a:spcAft>
                <a:spcPts val="0"/>
              </a:spcAft>
              <a:buSzPts val="1400"/>
              <a:buChar char="•"/>
            </a:pPr>
            <a:r>
              <a:rPr lang="en-US" sz="1400"/>
              <a:t>This spawned the explosion of deep learning neural networks in 2018 that progressed NLP and linguistic causation including: CNNs, RNNs, LSTM, BERT, ELMO, and GPT-3</a:t>
            </a:r>
            <a:endParaRPr sz="1400"/>
          </a:p>
        </p:txBody>
      </p:sp>
      <p:sp>
        <p:nvSpPr>
          <p:cNvPr id="524" name="Google Shape;524;g1ad8552664c_0_2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ad8552664c_0_65"/>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Convolutional Neural Networks</a:t>
            </a:r>
            <a:endParaRPr sz="3200">
              <a:solidFill>
                <a:schemeClr val="accent2"/>
              </a:solidFill>
            </a:endParaRPr>
          </a:p>
        </p:txBody>
      </p:sp>
      <p:sp>
        <p:nvSpPr>
          <p:cNvPr id="530" name="Google Shape;530;g1ad8552664c_0_65"/>
          <p:cNvSpPr txBox="1"/>
          <p:nvPr>
            <p:ph idx="1" type="body"/>
          </p:nvPr>
        </p:nvSpPr>
        <p:spPr>
          <a:xfrm>
            <a:off x="435429" y="955757"/>
            <a:ext cx="7644300" cy="31569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SzPts val="1400"/>
              <a:buFont typeface="Arial"/>
              <a:buChar char="•"/>
            </a:pPr>
            <a:r>
              <a:rPr lang="en-US" sz="1400"/>
              <a:t>Convolutional Neural Network (CNN) with pre-trained word embeddings, achieved state-of-art performance for SemEval-2010 task 8 challenge (Nguyen, Grishman, 2015, Santos, Xiang, &amp; Zhou, 2015, Zeng, Liu, Lai, Zhou, Zhao, 2014).</a:t>
            </a:r>
            <a:endParaRPr sz="1400"/>
          </a:p>
          <a:p>
            <a:pPr indent="-355600" lvl="0" marL="457200" marR="0" rtl="0" algn="l">
              <a:lnSpc>
                <a:spcPct val="100000"/>
              </a:lnSpc>
              <a:spcBef>
                <a:spcPts val="600"/>
              </a:spcBef>
              <a:spcAft>
                <a:spcPts val="0"/>
              </a:spcAft>
              <a:buSzPts val="1400"/>
              <a:buFont typeface="Arial"/>
              <a:buChar char="•"/>
            </a:pPr>
            <a:r>
              <a:rPr lang="en-US" sz="1400"/>
              <a:t> The pre-trained word embeddings encode semantic and syntactic information of words into fixed-length vectors and CNN is able to extract meaningful n-grams from sentences </a:t>
            </a:r>
            <a:endParaRPr sz="1400"/>
          </a:p>
          <a:p>
            <a:pPr indent="-355600" lvl="0" marL="457200" marR="0" rtl="0" algn="l">
              <a:lnSpc>
                <a:spcPct val="100000"/>
              </a:lnSpc>
              <a:spcBef>
                <a:spcPts val="600"/>
              </a:spcBef>
              <a:spcAft>
                <a:spcPts val="0"/>
              </a:spcAft>
              <a:buSzPts val="1400"/>
              <a:buFont typeface="Arial"/>
              <a:buChar char="•"/>
            </a:pPr>
            <a:r>
              <a:rPr lang="en-US" sz="1400"/>
              <a:t>Compared with rule-based methods and rich features-based methods, the CNN models with word embeddings are able to extract complex causal relations more effectively.</a:t>
            </a:r>
            <a:endParaRPr sz="1400"/>
          </a:p>
          <a:p>
            <a:pPr indent="-355600" lvl="0" marL="457200" marR="0" rtl="0" algn="l">
              <a:lnSpc>
                <a:spcPct val="100000"/>
              </a:lnSpc>
              <a:spcBef>
                <a:spcPts val="600"/>
              </a:spcBef>
              <a:spcAft>
                <a:spcPts val="0"/>
              </a:spcAft>
              <a:buSzPts val="1400"/>
              <a:buFont typeface="Arial"/>
              <a:buChar char="•"/>
            </a:pPr>
            <a:r>
              <a:rPr lang="en-US" sz="1400"/>
              <a:t>However, these models rely on large amount of training data which should cover all the causal relation expressions in natural language. </a:t>
            </a:r>
            <a:endParaRPr sz="1400"/>
          </a:p>
          <a:p>
            <a:pPr indent="-355600" lvl="0" marL="457200" marR="0" rtl="0" algn="l">
              <a:lnSpc>
                <a:spcPct val="100000"/>
              </a:lnSpc>
              <a:spcBef>
                <a:spcPts val="600"/>
              </a:spcBef>
              <a:spcAft>
                <a:spcPts val="0"/>
              </a:spcAft>
              <a:buSzPts val="1400"/>
              <a:buFont typeface="Arial"/>
              <a:buChar char="•"/>
            </a:pPr>
            <a:r>
              <a:rPr lang="en-US" sz="1400"/>
              <a:t>This is impractical due to the variety and ambiguity of words and sentences in natural language. With a large number of free parameters in deep learning models, the models can easily over-fit the limited and biased training data, and thus hinder the performance of deep learning models.</a:t>
            </a:r>
            <a:endParaRPr sz="1350">
              <a:solidFill>
                <a:srgbClr val="2E2E2E"/>
              </a:solidFill>
              <a:latin typeface="Georgia"/>
              <a:ea typeface="Georgia"/>
              <a:cs typeface="Georgia"/>
              <a:sym typeface="Georgia"/>
            </a:endParaRPr>
          </a:p>
        </p:txBody>
      </p:sp>
      <p:sp>
        <p:nvSpPr>
          <p:cNvPr id="531" name="Google Shape;531;g1ad8552664c_0_6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ad8552664c_0_77"/>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Recurrent </a:t>
            </a:r>
            <a:r>
              <a:rPr lang="en-US" sz="3200"/>
              <a:t>Neural Networks</a:t>
            </a:r>
            <a:endParaRPr sz="3200">
              <a:solidFill>
                <a:schemeClr val="accent2"/>
              </a:solidFill>
            </a:endParaRPr>
          </a:p>
        </p:txBody>
      </p:sp>
      <p:sp>
        <p:nvSpPr>
          <p:cNvPr id="537" name="Google Shape;537;g1ad8552664c_0_77"/>
          <p:cNvSpPr txBox="1"/>
          <p:nvPr>
            <p:ph idx="1" type="body"/>
          </p:nvPr>
        </p:nvSpPr>
        <p:spPr>
          <a:xfrm>
            <a:off x="599554" y="814932"/>
            <a:ext cx="7644300" cy="3156900"/>
          </a:xfrm>
          <a:prstGeom prst="rect">
            <a:avLst/>
          </a:prstGeom>
          <a:noFill/>
          <a:ln>
            <a:noFill/>
          </a:ln>
        </p:spPr>
        <p:txBody>
          <a:bodyPr anchorCtr="0" anchor="t" bIns="91425" lIns="91425" spcFirstLastPara="1" rIns="91425" wrap="square" tIns="91425">
            <a:noAutofit/>
          </a:bodyPr>
          <a:lstStyle/>
          <a:p>
            <a:pPr indent="-352425" lvl="0" marL="457200" rtl="0" algn="l">
              <a:lnSpc>
                <a:spcPct val="100000"/>
              </a:lnSpc>
              <a:spcBef>
                <a:spcPts val="600"/>
              </a:spcBef>
              <a:spcAft>
                <a:spcPts val="0"/>
              </a:spcAft>
              <a:buClr>
                <a:srgbClr val="2E2E2E"/>
              </a:buClr>
              <a:buSzPts val="1350"/>
              <a:buFont typeface="Georgia"/>
              <a:buChar char="•"/>
            </a:pPr>
            <a:r>
              <a:rPr lang="en-US" sz="1400"/>
              <a:t>An RNNs is essentially a fully connected neural network that contains a refactoring of some of its layers into a loop.</a:t>
            </a:r>
            <a:endParaRPr sz="1400"/>
          </a:p>
          <a:p>
            <a:pPr indent="-352425" lvl="0" marL="457200" rtl="0" algn="l">
              <a:lnSpc>
                <a:spcPct val="100000"/>
              </a:lnSpc>
              <a:spcBef>
                <a:spcPts val="600"/>
              </a:spcBef>
              <a:spcAft>
                <a:spcPts val="0"/>
              </a:spcAft>
              <a:buClr>
                <a:srgbClr val="2E2E2E"/>
              </a:buClr>
              <a:buSzPts val="1350"/>
              <a:buFont typeface="Georgia"/>
              <a:buChar char="•"/>
            </a:pPr>
            <a:r>
              <a:rPr lang="en-US" sz="1400"/>
              <a:t>RNNs effectively have an internal memory that allows the previous inputs to affect the subsequent predictions. It’s much easier to predict the next word in a sentence with more accuracy, if you know what the previous words were.</a:t>
            </a:r>
            <a:endParaRPr sz="1400"/>
          </a:p>
          <a:p>
            <a:pPr indent="-352425" lvl="0" marL="457200" rtl="0" algn="l">
              <a:lnSpc>
                <a:spcPct val="100000"/>
              </a:lnSpc>
              <a:spcBef>
                <a:spcPts val="600"/>
              </a:spcBef>
              <a:spcAft>
                <a:spcPts val="0"/>
              </a:spcAft>
              <a:buClr>
                <a:srgbClr val="2E2E2E"/>
              </a:buClr>
              <a:buSzPts val="1350"/>
              <a:buFont typeface="Georgia"/>
              <a:buChar char="•"/>
            </a:pPr>
            <a:r>
              <a:rPr b="1" lang="en-US" sz="1400"/>
              <a:t>3 Advantages</a:t>
            </a:r>
            <a:endParaRPr b="1" sz="1400"/>
          </a:p>
          <a:p>
            <a:pPr indent="-314325" lvl="0" marL="914400" rtl="0" algn="l">
              <a:lnSpc>
                <a:spcPct val="100000"/>
              </a:lnSpc>
              <a:spcBef>
                <a:spcPts val="0"/>
              </a:spcBef>
              <a:spcAft>
                <a:spcPts val="0"/>
              </a:spcAft>
              <a:buClr>
                <a:srgbClr val="2E2E2E"/>
              </a:buClr>
              <a:buSzPts val="1350"/>
              <a:buFont typeface="Georgia"/>
              <a:buAutoNum type="arabicPeriod"/>
            </a:pPr>
            <a:r>
              <a:rPr lang="en-US" sz="1400"/>
              <a:t>They can process</a:t>
            </a:r>
            <a:r>
              <a:rPr b="1" lang="en-US" sz="1400"/>
              <a:t> inputs of any length</a:t>
            </a:r>
            <a:r>
              <a:rPr lang="en-US" sz="1400"/>
              <a:t>. This is in contrast to other networks such as CNNs that can process only fixed-length inputs. As a result, we can use RNNs with sequences that are short as well as very long without changing our network’s architecture.</a:t>
            </a:r>
            <a:endParaRPr sz="1400"/>
          </a:p>
          <a:p>
            <a:pPr indent="-314325" lvl="0" marL="914400" rtl="0" algn="l">
              <a:lnSpc>
                <a:spcPct val="100000"/>
              </a:lnSpc>
              <a:spcBef>
                <a:spcPts val="0"/>
              </a:spcBef>
              <a:spcAft>
                <a:spcPts val="0"/>
              </a:spcAft>
              <a:buClr>
                <a:srgbClr val="2E2E2E"/>
              </a:buClr>
              <a:buSzPts val="1350"/>
              <a:buFont typeface="Georgia"/>
              <a:buAutoNum type="arabicPeriod"/>
            </a:pPr>
            <a:r>
              <a:rPr lang="en-US" sz="1400"/>
              <a:t>The hidden state acts like some type of </a:t>
            </a:r>
            <a:r>
              <a:rPr b="1" lang="en-US" sz="1400"/>
              <a:t>memory</a:t>
            </a:r>
            <a:r>
              <a:rPr lang="en-US" sz="1400"/>
              <a:t>. As the network processes the elements of a sequence one by one, the hidden state stores and combines the information on the whole sequence.</a:t>
            </a:r>
            <a:endParaRPr sz="1400"/>
          </a:p>
          <a:p>
            <a:pPr indent="-314325" lvl="0" marL="914400" rtl="0" algn="l">
              <a:lnSpc>
                <a:spcPct val="100000"/>
              </a:lnSpc>
              <a:spcBef>
                <a:spcPts val="0"/>
              </a:spcBef>
              <a:spcAft>
                <a:spcPts val="0"/>
              </a:spcAft>
              <a:buClr>
                <a:srgbClr val="2E2E2E"/>
              </a:buClr>
              <a:buSzPts val="1350"/>
              <a:buFont typeface="Georgia"/>
              <a:buAutoNum type="arabicPeriod"/>
            </a:pPr>
            <a:r>
              <a:rPr lang="en-US" sz="1400"/>
              <a:t>Finally, the third advantage of RNNs is that they </a:t>
            </a:r>
            <a:r>
              <a:rPr b="1" lang="en-US" sz="1400"/>
              <a:t>share the weights</a:t>
            </a:r>
            <a:r>
              <a:rPr lang="en-US" sz="1400"/>
              <a:t> across time steps. This allows the network to stay the same size (with the same number of parameters) for sequences of varying lengths.</a:t>
            </a:r>
            <a:endParaRPr sz="1350">
              <a:solidFill>
                <a:srgbClr val="2E2E2E"/>
              </a:solidFill>
              <a:latin typeface="Georgia"/>
              <a:ea typeface="Georgia"/>
              <a:cs typeface="Georgia"/>
              <a:sym typeface="Georgia"/>
            </a:endParaRPr>
          </a:p>
          <a:p>
            <a:pPr indent="-352425" lvl="0" marL="457200" rtl="0" algn="l">
              <a:lnSpc>
                <a:spcPct val="100000"/>
              </a:lnSpc>
              <a:spcBef>
                <a:spcPts val="600"/>
              </a:spcBef>
              <a:spcAft>
                <a:spcPts val="0"/>
              </a:spcAft>
              <a:buClr>
                <a:srgbClr val="2E2E2E"/>
              </a:buClr>
              <a:buSzPts val="1350"/>
              <a:buFont typeface="Georgia"/>
              <a:buChar char="•"/>
            </a:pPr>
            <a:r>
              <a:t/>
            </a:r>
            <a:endParaRPr sz="1350">
              <a:solidFill>
                <a:srgbClr val="2E2E2E"/>
              </a:solidFill>
              <a:latin typeface="Georgia"/>
              <a:ea typeface="Georgia"/>
              <a:cs typeface="Georgia"/>
              <a:sym typeface="Georgia"/>
            </a:endParaRPr>
          </a:p>
        </p:txBody>
      </p:sp>
      <p:sp>
        <p:nvSpPr>
          <p:cNvPr id="538" name="Google Shape;538;g1ad8552664c_0_7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ad8552664c_0_84"/>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Recurrent Neural Networks</a:t>
            </a:r>
            <a:endParaRPr sz="3200">
              <a:solidFill>
                <a:schemeClr val="accent2"/>
              </a:solidFill>
            </a:endParaRPr>
          </a:p>
        </p:txBody>
      </p:sp>
      <p:sp>
        <p:nvSpPr>
          <p:cNvPr id="544" name="Google Shape;544;g1ad8552664c_0_84"/>
          <p:cNvSpPr txBox="1"/>
          <p:nvPr>
            <p:ph idx="1" type="body"/>
          </p:nvPr>
        </p:nvSpPr>
        <p:spPr>
          <a:xfrm>
            <a:off x="435429" y="955757"/>
            <a:ext cx="7644300" cy="3156900"/>
          </a:xfrm>
          <a:prstGeom prst="rect">
            <a:avLst/>
          </a:prstGeom>
          <a:noFill/>
          <a:ln>
            <a:noFill/>
          </a:ln>
        </p:spPr>
        <p:txBody>
          <a:bodyPr anchorCtr="0" anchor="t" bIns="91425" lIns="91425" spcFirstLastPara="1" rIns="91425" wrap="square" tIns="91425">
            <a:noAutofit/>
          </a:bodyPr>
          <a:lstStyle/>
          <a:p>
            <a:pPr indent="-314325" lvl="0" marL="457200" rtl="0" algn="l">
              <a:spcBef>
                <a:spcPts val="600"/>
              </a:spcBef>
              <a:spcAft>
                <a:spcPts val="0"/>
              </a:spcAft>
              <a:buClr>
                <a:srgbClr val="2E2E2E"/>
              </a:buClr>
              <a:buSzPts val="1350"/>
              <a:buFont typeface="Georgia"/>
              <a:buChar char="•"/>
            </a:pPr>
            <a:r>
              <a:rPr lang="en-US" sz="1400"/>
              <a:t>4 Disadvantages </a:t>
            </a:r>
            <a:endParaRPr sz="1400"/>
          </a:p>
          <a:p>
            <a:pPr indent="-314325" lvl="0" marL="914400" rtl="0" algn="l">
              <a:spcBef>
                <a:spcPts val="0"/>
              </a:spcBef>
              <a:spcAft>
                <a:spcPts val="0"/>
              </a:spcAft>
              <a:buClr>
                <a:srgbClr val="2E2E2E"/>
              </a:buClr>
              <a:buSzPts val="1350"/>
              <a:buFont typeface="Georgia"/>
              <a:buAutoNum type="arabicPeriod"/>
            </a:pPr>
            <a:r>
              <a:rPr lang="en-US" sz="1400"/>
              <a:t>Due to their sequential nature, they can be </a:t>
            </a:r>
            <a:r>
              <a:rPr b="1" lang="en-US" sz="1400"/>
              <a:t>slow to train</a:t>
            </a:r>
            <a:r>
              <a:rPr lang="en-US" sz="1400"/>
              <a:t>. In other words, as the input to one step of the networks comes from the previous step, it is difficult to perform the steps in parallel to make the training faster.</a:t>
            </a:r>
            <a:endParaRPr sz="1400"/>
          </a:p>
          <a:p>
            <a:pPr indent="-314325" lvl="0" marL="914400" rtl="0" algn="l">
              <a:spcBef>
                <a:spcPts val="0"/>
              </a:spcBef>
              <a:spcAft>
                <a:spcPts val="0"/>
              </a:spcAft>
              <a:buClr>
                <a:srgbClr val="2E2E2E"/>
              </a:buClr>
              <a:buSzPts val="1350"/>
              <a:buFont typeface="Georgia"/>
              <a:buAutoNum type="arabicPeriod"/>
            </a:pPr>
            <a:r>
              <a:rPr lang="en-US" sz="1400"/>
              <a:t>RNNs have a problem called </a:t>
            </a:r>
            <a:r>
              <a:rPr b="1" lang="en-US" sz="1400"/>
              <a:t>vanishing or exploding gradients. </a:t>
            </a:r>
            <a:r>
              <a:rPr lang="en-US" sz="1400"/>
              <a:t>The former problem occurs when multiplying many gradients less than one. The result is a near-zero value, so it doesn’t contribute to the weights update. The latter happens when we multiply many gradients larger than one, so the result explodes</a:t>
            </a:r>
            <a:endParaRPr sz="1400"/>
          </a:p>
          <a:p>
            <a:pPr indent="-314325" lvl="0" marL="914400" rtl="0" algn="l">
              <a:spcBef>
                <a:spcPts val="0"/>
              </a:spcBef>
              <a:spcAft>
                <a:spcPts val="0"/>
              </a:spcAft>
              <a:buClr>
                <a:srgbClr val="2E2E2E"/>
              </a:buClr>
              <a:buSzPts val="1350"/>
              <a:buFont typeface="Georgia"/>
              <a:buAutoNum type="arabicPeriod"/>
            </a:pPr>
            <a:r>
              <a:rPr lang="en-US" sz="1400"/>
              <a:t>Vanilla RNNs can have difficulty processing the </a:t>
            </a:r>
            <a:r>
              <a:rPr b="1" lang="en-US" sz="1400"/>
              <a:t>long-term dependencies in sequences</a:t>
            </a:r>
            <a:r>
              <a:rPr lang="en-US" sz="1400"/>
              <a:t>. Long-term dependencies may happen when we have a long sequence. If two complementary elements in the sequence are far from each other, it can be hard for the network to realize they’re connected. For instance, let’s consider this sequence</a:t>
            </a:r>
            <a:endParaRPr sz="1400"/>
          </a:p>
          <a:p>
            <a:pPr indent="-314325" lvl="0" marL="914400" rtl="0" algn="l">
              <a:spcBef>
                <a:spcPts val="0"/>
              </a:spcBef>
              <a:spcAft>
                <a:spcPts val="0"/>
              </a:spcAft>
              <a:buClr>
                <a:srgbClr val="2E2E2E"/>
              </a:buClr>
              <a:buSzPts val="1350"/>
              <a:buFont typeface="Georgia"/>
              <a:buAutoNum type="arabicPeriod"/>
            </a:pPr>
            <a:r>
              <a:rPr lang="en-US" sz="1400"/>
              <a:t>Also </a:t>
            </a:r>
            <a:r>
              <a:rPr lang="en-US" sz="1400"/>
              <a:t>RNNs are capable of capturing the dependencies in only </a:t>
            </a:r>
            <a:r>
              <a:rPr b="1" lang="en-US" sz="1400"/>
              <a:t>one direction of language</a:t>
            </a:r>
            <a:r>
              <a:rPr lang="en-US" sz="1400"/>
              <a:t>. So it assumes that the word coming after has no effect on the meaning of the word coming before. </a:t>
            </a:r>
            <a:endParaRPr sz="1350">
              <a:solidFill>
                <a:srgbClr val="2E2E2E"/>
              </a:solidFill>
              <a:latin typeface="Georgia"/>
              <a:ea typeface="Georgia"/>
              <a:cs typeface="Georgia"/>
              <a:sym typeface="Georgia"/>
            </a:endParaRPr>
          </a:p>
          <a:p>
            <a:pPr indent="0" lvl="0" marL="0" rtl="0" algn="l">
              <a:spcBef>
                <a:spcPts val="600"/>
              </a:spcBef>
              <a:spcAft>
                <a:spcPts val="0"/>
              </a:spcAft>
              <a:buNone/>
            </a:pPr>
            <a:r>
              <a:t/>
            </a:r>
            <a:endParaRPr sz="1350">
              <a:solidFill>
                <a:srgbClr val="2E2E2E"/>
              </a:solidFill>
              <a:latin typeface="Georgia"/>
              <a:ea typeface="Georgia"/>
              <a:cs typeface="Georgia"/>
              <a:sym typeface="Georgia"/>
            </a:endParaRPr>
          </a:p>
          <a:p>
            <a:pPr indent="0" lvl="0" marL="0" rtl="0" algn="l">
              <a:spcBef>
                <a:spcPts val="600"/>
              </a:spcBef>
              <a:spcAft>
                <a:spcPts val="0"/>
              </a:spcAft>
              <a:buNone/>
            </a:pPr>
            <a:r>
              <a:t/>
            </a:r>
            <a:endParaRPr sz="1350">
              <a:solidFill>
                <a:srgbClr val="2E2E2E"/>
              </a:solidFill>
              <a:latin typeface="Georgia"/>
              <a:ea typeface="Georgia"/>
              <a:cs typeface="Georgia"/>
              <a:sym typeface="Georgia"/>
            </a:endParaRPr>
          </a:p>
          <a:p>
            <a:pPr indent="0" lvl="0" marL="0" rtl="0" algn="l">
              <a:lnSpc>
                <a:spcPct val="100000"/>
              </a:lnSpc>
              <a:spcBef>
                <a:spcPts val="600"/>
              </a:spcBef>
              <a:spcAft>
                <a:spcPts val="0"/>
              </a:spcAft>
              <a:buNone/>
            </a:pPr>
            <a:r>
              <a:t/>
            </a:r>
            <a:endParaRPr sz="1350">
              <a:solidFill>
                <a:srgbClr val="2E2E2E"/>
              </a:solidFill>
              <a:latin typeface="Georgia"/>
              <a:ea typeface="Georgia"/>
              <a:cs typeface="Georgia"/>
              <a:sym typeface="Georgia"/>
            </a:endParaRPr>
          </a:p>
        </p:txBody>
      </p:sp>
      <p:sp>
        <p:nvSpPr>
          <p:cNvPr id="545" name="Google Shape;545;g1ad8552664c_0_8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ad8552664c_0_114"/>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LSTM</a:t>
            </a:r>
            <a:endParaRPr sz="3200">
              <a:solidFill>
                <a:schemeClr val="accent2"/>
              </a:solidFill>
            </a:endParaRPr>
          </a:p>
        </p:txBody>
      </p:sp>
      <p:sp>
        <p:nvSpPr>
          <p:cNvPr id="551" name="Google Shape;551;g1ad8552664c_0_114"/>
          <p:cNvSpPr txBox="1"/>
          <p:nvPr>
            <p:ph idx="1" type="body"/>
          </p:nvPr>
        </p:nvSpPr>
        <p:spPr>
          <a:xfrm>
            <a:off x="435429" y="955757"/>
            <a:ext cx="7644300" cy="3156900"/>
          </a:xfrm>
          <a:prstGeom prst="rect">
            <a:avLst/>
          </a:prstGeom>
          <a:noFill/>
          <a:ln>
            <a:noFill/>
          </a:ln>
        </p:spPr>
        <p:txBody>
          <a:bodyPr anchorCtr="0" anchor="t" bIns="91425" lIns="91425" spcFirstLastPara="1" rIns="91425" wrap="square" tIns="91425">
            <a:noAutofit/>
          </a:bodyPr>
          <a:lstStyle/>
          <a:p>
            <a:pPr indent="-314325" lvl="0" marL="457200" rtl="0" algn="l">
              <a:spcBef>
                <a:spcPts val="600"/>
              </a:spcBef>
              <a:spcAft>
                <a:spcPts val="0"/>
              </a:spcAft>
              <a:buClr>
                <a:srgbClr val="222222"/>
              </a:buClr>
              <a:buSzPts val="1350"/>
              <a:buFont typeface="Arial"/>
              <a:buChar char="●"/>
            </a:pPr>
            <a:r>
              <a:rPr lang="en-US" sz="1400"/>
              <a:t>LSTM stands for Long-Short Term Memory. LSTM is a type of recurrent neural network but is better than traditional recurrent neural networks in terms of memory.</a:t>
            </a:r>
            <a:endParaRPr sz="1400"/>
          </a:p>
          <a:p>
            <a:pPr indent="-314325" lvl="0" marL="457200" rtl="0" algn="l">
              <a:spcBef>
                <a:spcPts val="0"/>
              </a:spcBef>
              <a:spcAft>
                <a:spcPts val="0"/>
              </a:spcAft>
              <a:buClr>
                <a:srgbClr val="222222"/>
              </a:buClr>
              <a:buSzPts val="1350"/>
              <a:buFont typeface="Arial"/>
              <a:buChar char="●"/>
            </a:pPr>
            <a:r>
              <a:rPr lang="en-US" sz="1400"/>
              <a:t>It does so by using </a:t>
            </a:r>
            <a:r>
              <a:rPr b="1" lang="en-US" sz="1400"/>
              <a:t>3 main gates</a:t>
            </a:r>
            <a:r>
              <a:rPr b="1" lang="en-US" sz="1400"/>
              <a:t> </a:t>
            </a:r>
            <a:endParaRPr sz="1400"/>
          </a:p>
          <a:p>
            <a:pPr indent="-314325" lvl="0" marL="914400" rtl="0" algn="l">
              <a:spcBef>
                <a:spcPts val="0"/>
              </a:spcBef>
              <a:spcAft>
                <a:spcPts val="0"/>
              </a:spcAft>
              <a:buClr>
                <a:srgbClr val="222222"/>
              </a:buClr>
              <a:buSzPts val="1350"/>
              <a:buFont typeface="Arial"/>
              <a:buAutoNum type="arabicPeriod"/>
            </a:pPr>
            <a:r>
              <a:rPr b="1" lang="en-US" sz="1400"/>
              <a:t>FORGET </a:t>
            </a:r>
            <a:r>
              <a:rPr lang="en-US" sz="1400"/>
              <a:t>gate - responsible for deciding which information is kept for calculating the cell state and which is not relevant and can be discarded. </a:t>
            </a:r>
            <a:endParaRPr sz="1400"/>
          </a:p>
          <a:p>
            <a:pPr indent="-314325" lvl="0" marL="914400" rtl="0" algn="l">
              <a:spcBef>
                <a:spcPts val="0"/>
              </a:spcBef>
              <a:spcAft>
                <a:spcPts val="0"/>
              </a:spcAft>
              <a:buClr>
                <a:srgbClr val="222222"/>
              </a:buClr>
              <a:buSzPts val="1350"/>
              <a:buFont typeface="Arial"/>
              <a:buAutoNum type="arabicPeriod"/>
            </a:pPr>
            <a:r>
              <a:rPr b="1" lang="en-US" sz="1400"/>
              <a:t>INPUT </a:t>
            </a:r>
            <a:r>
              <a:rPr lang="en-US" sz="1400"/>
              <a:t>gate - updates the cell state and decides which information is important and which is not. As forget gate helps to discard the information, the input gate helps to find out important information and store certain data in the memory that relevant. </a:t>
            </a:r>
            <a:endParaRPr sz="1400"/>
          </a:p>
          <a:p>
            <a:pPr indent="-314325" lvl="0" marL="457200" rtl="0" algn="l">
              <a:spcBef>
                <a:spcPts val="0"/>
              </a:spcBef>
              <a:spcAft>
                <a:spcPts val="0"/>
              </a:spcAft>
              <a:buClr>
                <a:srgbClr val="222222"/>
              </a:buClr>
              <a:buSzPts val="1350"/>
              <a:buFont typeface="Arial"/>
              <a:buChar char="●"/>
            </a:pPr>
            <a:r>
              <a:rPr lang="en-US" sz="1400"/>
              <a:t>Cell state - All the information gained is then used to calculate the new cell state. The cell state is first multiplied with the output of the forget gate. This has a possibility of dropping values in the cell state if it gets multiplied by values near 0. Then a pointwise addition with the output from the input gate updates the cell state to new values that the neural network finds relevant.	</a:t>
            </a:r>
            <a:endParaRPr sz="1400"/>
          </a:p>
          <a:p>
            <a:pPr indent="-314325" lvl="0" marL="914400" rtl="0" algn="l">
              <a:spcBef>
                <a:spcPts val="0"/>
              </a:spcBef>
              <a:spcAft>
                <a:spcPts val="0"/>
              </a:spcAft>
              <a:buClr>
                <a:srgbClr val="222222"/>
              </a:buClr>
              <a:buSzPts val="1350"/>
              <a:buFont typeface="Arial"/>
              <a:buAutoNum type="arabicPeriod"/>
            </a:pPr>
            <a:r>
              <a:rPr b="1" lang="en-US" sz="1400"/>
              <a:t>OUTPUT </a:t>
            </a:r>
            <a:r>
              <a:rPr lang="en-US" sz="1400"/>
              <a:t>gate decides what the next hidden state should be</a:t>
            </a:r>
            <a:endParaRPr sz="1350">
              <a:solidFill>
                <a:srgbClr val="222222"/>
              </a:solidFill>
              <a:highlight>
                <a:srgbClr val="FFFFFF"/>
              </a:highlight>
              <a:latin typeface="Arial"/>
              <a:ea typeface="Arial"/>
              <a:cs typeface="Arial"/>
              <a:sym typeface="Arial"/>
            </a:endParaRPr>
          </a:p>
          <a:p>
            <a:pPr indent="0" lvl="0" marL="0" rtl="0" algn="l">
              <a:spcBef>
                <a:spcPts val="600"/>
              </a:spcBef>
              <a:spcAft>
                <a:spcPts val="0"/>
              </a:spcAft>
              <a:buNone/>
            </a:pPr>
            <a:r>
              <a:t/>
            </a:r>
            <a:endParaRPr sz="1350">
              <a:solidFill>
                <a:srgbClr val="2E2E2E"/>
              </a:solidFill>
              <a:latin typeface="Georgia"/>
              <a:ea typeface="Georgia"/>
              <a:cs typeface="Georgia"/>
              <a:sym typeface="Georgia"/>
            </a:endParaRPr>
          </a:p>
          <a:p>
            <a:pPr indent="0" lvl="0" marL="0" rtl="0" algn="l">
              <a:spcBef>
                <a:spcPts val="600"/>
              </a:spcBef>
              <a:spcAft>
                <a:spcPts val="0"/>
              </a:spcAft>
              <a:buNone/>
            </a:pPr>
            <a:r>
              <a:t/>
            </a:r>
            <a:endParaRPr sz="1350">
              <a:solidFill>
                <a:srgbClr val="2E2E2E"/>
              </a:solidFill>
              <a:latin typeface="Georgia"/>
              <a:ea typeface="Georgia"/>
              <a:cs typeface="Georgia"/>
              <a:sym typeface="Georgia"/>
            </a:endParaRPr>
          </a:p>
          <a:p>
            <a:pPr indent="0" lvl="0" marL="0" rtl="0" algn="l">
              <a:lnSpc>
                <a:spcPct val="100000"/>
              </a:lnSpc>
              <a:spcBef>
                <a:spcPts val="600"/>
              </a:spcBef>
              <a:spcAft>
                <a:spcPts val="0"/>
              </a:spcAft>
              <a:buNone/>
            </a:pPr>
            <a:r>
              <a:t/>
            </a:r>
            <a:endParaRPr sz="1350">
              <a:solidFill>
                <a:srgbClr val="2E2E2E"/>
              </a:solidFill>
              <a:latin typeface="Georgia"/>
              <a:ea typeface="Georgia"/>
              <a:cs typeface="Georgia"/>
              <a:sym typeface="Georgia"/>
            </a:endParaRPr>
          </a:p>
        </p:txBody>
      </p:sp>
      <p:sp>
        <p:nvSpPr>
          <p:cNvPr id="552" name="Google Shape;552;g1ad8552664c_0_11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ad8552664c_0_127"/>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LSTM Architecture</a:t>
            </a:r>
            <a:endParaRPr sz="3200">
              <a:solidFill>
                <a:schemeClr val="accent2"/>
              </a:solidFill>
            </a:endParaRPr>
          </a:p>
        </p:txBody>
      </p:sp>
      <p:sp>
        <p:nvSpPr>
          <p:cNvPr id="558" name="Google Shape;558;g1ad8552664c_0_12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59" name="Google Shape;559;g1ad8552664c_0_127"/>
          <p:cNvPicPr preferRelativeResize="0"/>
          <p:nvPr/>
        </p:nvPicPr>
        <p:blipFill>
          <a:blip r:embed="rId3">
            <a:alphaModFix/>
          </a:blip>
          <a:stretch>
            <a:fillRect/>
          </a:stretch>
        </p:blipFill>
        <p:spPr>
          <a:xfrm>
            <a:off x="1362075" y="928692"/>
            <a:ext cx="6419850" cy="3286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1ad8552664c_0_140"/>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LSTM Problems</a:t>
            </a:r>
            <a:endParaRPr sz="3200">
              <a:solidFill>
                <a:schemeClr val="accent2"/>
              </a:solidFill>
            </a:endParaRPr>
          </a:p>
        </p:txBody>
      </p:sp>
      <p:sp>
        <p:nvSpPr>
          <p:cNvPr id="565" name="Google Shape;565;g1ad8552664c_0_140"/>
          <p:cNvSpPr txBox="1"/>
          <p:nvPr>
            <p:ph idx="1" type="body"/>
          </p:nvPr>
        </p:nvSpPr>
        <p:spPr>
          <a:xfrm>
            <a:off x="435429" y="955757"/>
            <a:ext cx="7644300" cy="3156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Font typeface="Arial"/>
              <a:buAutoNum type="arabicPeriod"/>
            </a:pPr>
            <a:r>
              <a:rPr lang="en-US" sz="1400"/>
              <a:t>Like RNN, LSTM fails to solve the parallelization problem of RNN, as each hidden state and cell state must be calculated before the next hidden state and cell state are calculated. This also means LSTM takes longer to train and requires more memory.</a:t>
            </a:r>
            <a:endParaRPr sz="1400"/>
          </a:p>
          <a:p>
            <a:pPr indent="-304800" lvl="0" marL="457200" rtl="0" algn="l">
              <a:lnSpc>
                <a:spcPct val="115000"/>
              </a:lnSpc>
              <a:spcBef>
                <a:spcPts val="0"/>
              </a:spcBef>
              <a:spcAft>
                <a:spcPts val="0"/>
              </a:spcAft>
              <a:buClr>
                <a:srgbClr val="24292E"/>
              </a:buClr>
              <a:buSzPts val="1200"/>
              <a:buFont typeface="Arial"/>
              <a:buAutoNum type="arabicPeriod"/>
            </a:pPr>
            <a:r>
              <a:rPr lang="en-US" sz="1400"/>
              <a:t>So far, both RNN and LSTM have described one direction: from left to right. This means we lack the context of words we have not seen yet (mainly the context below) for tasks such as Machine Translation. </a:t>
            </a:r>
            <a:endParaRPr sz="1400"/>
          </a:p>
          <a:p>
            <a:pPr indent="-317500" lvl="0" marL="457200" rtl="0" algn="l">
              <a:lnSpc>
                <a:spcPct val="115000"/>
              </a:lnSpc>
              <a:spcBef>
                <a:spcPts val="0"/>
              </a:spcBef>
              <a:spcAft>
                <a:spcPts val="0"/>
              </a:spcAft>
              <a:buClr>
                <a:srgbClr val="24292E"/>
              </a:buClr>
              <a:buSzPts val="1400"/>
              <a:buFont typeface="Arial"/>
              <a:buAutoNum type="arabicPeriod"/>
            </a:pPr>
            <a:r>
              <a:rPr lang="en-US" sz="1400"/>
              <a:t>This drives the derivation of another variant of RNN and LSTM, which we call bidirectional RNN or bidirectional LSTM. Bidirectional LSTM is often seen in papers and applications.</a:t>
            </a:r>
            <a:endParaRPr sz="1400"/>
          </a:p>
          <a:p>
            <a:pPr indent="0" lvl="0" marL="0" rtl="0" algn="l">
              <a:spcBef>
                <a:spcPts val="1200"/>
              </a:spcBef>
              <a:spcAft>
                <a:spcPts val="0"/>
              </a:spcAft>
              <a:buNone/>
            </a:pPr>
            <a:r>
              <a:t/>
            </a:r>
            <a:endParaRPr sz="1350">
              <a:solidFill>
                <a:srgbClr val="2E2E2E"/>
              </a:solidFill>
              <a:latin typeface="Georgia"/>
              <a:ea typeface="Georgia"/>
              <a:cs typeface="Georgia"/>
              <a:sym typeface="Georgia"/>
            </a:endParaRPr>
          </a:p>
          <a:p>
            <a:pPr indent="0" lvl="0" marL="0" rtl="0" algn="l">
              <a:spcBef>
                <a:spcPts val="600"/>
              </a:spcBef>
              <a:spcAft>
                <a:spcPts val="0"/>
              </a:spcAft>
              <a:buNone/>
            </a:pPr>
            <a:r>
              <a:t/>
            </a:r>
            <a:endParaRPr sz="1350">
              <a:solidFill>
                <a:srgbClr val="2E2E2E"/>
              </a:solidFill>
              <a:latin typeface="Georgia"/>
              <a:ea typeface="Georgia"/>
              <a:cs typeface="Georgia"/>
              <a:sym typeface="Georgia"/>
            </a:endParaRPr>
          </a:p>
          <a:p>
            <a:pPr indent="0" lvl="0" marL="0" rtl="0" algn="l">
              <a:spcBef>
                <a:spcPts val="600"/>
              </a:spcBef>
              <a:spcAft>
                <a:spcPts val="0"/>
              </a:spcAft>
              <a:buNone/>
            </a:pPr>
            <a:r>
              <a:t/>
            </a:r>
            <a:endParaRPr sz="1350">
              <a:solidFill>
                <a:srgbClr val="2E2E2E"/>
              </a:solidFill>
              <a:latin typeface="Georgia"/>
              <a:ea typeface="Georgia"/>
              <a:cs typeface="Georgia"/>
              <a:sym typeface="Georgia"/>
            </a:endParaRPr>
          </a:p>
          <a:p>
            <a:pPr indent="0" lvl="0" marL="0" rtl="0" algn="l">
              <a:lnSpc>
                <a:spcPct val="100000"/>
              </a:lnSpc>
              <a:spcBef>
                <a:spcPts val="600"/>
              </a:spcBef>
              <a:spcAft>
                <a:spcPts val="0"/>
              </a:spcAft>
              <a:buNone/>
            </a:pPr>
            <a:r>
              <a:t/>
            </a:r>
            <a:endParaRPr sz="1350">
              <a:solidFill>
                <a:srgbClr val="2E2E2E"/>
              </a:solidFill>
              <a:latin typeface="Georgia"/>
              <a:ea typeface="Georgia"/>
              <a:cs typeface="Georgia"/>
              <a:sym typeface="Georgia"/>
            </a:endParaRPr>
          </a:p>
        </p:txBody>
      </p:sp>
      <p:sp>
        <p:nvSpPr>
          <p:cNvPr id="566" name="Google Shape;566;g1ad8552664c_0_14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ad59929de3_0_56"/>
          <p:cNvSpPr txBox="1"/>
          <p:nvPr>
            <p:ph type="ctrTitle"/>
          </p:nvPr>
        </p:nvSpPr>
        <p:spPr>
          <a:xfrm>
            <a:off x="2309350" y="3031150"/>
            <a:ext cx="52146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US"/>
              <a:t>Non-Statistical Techniques</a:t>
            </a:r>
            <a:endParaRPr/>
          </a:p>
        </p:txBody>
      </p:sp>
      <p:sp>
        <p:nvSpPr>
          <p:cNvPr id="239" name="Google Shape;239;g1ad59929de3_0_56"/>
          <p:cNvSpPr txBox="1"/>
          <p:nvPr>
            <p:ph idx="1" type="subTitle"/>
          </p:nvPr>
        </p:nvSpPr>
        <p:spPr>
          <a:xfrm>
            <a:off x="2309441" y="4059250"/>
            <a:ext cx="5214600" cy="7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000"/>
              <a:buNone/>
            </a:pPr>
            <a:r>
              <a:rPr lang="en-US"/>
              <a:t>Causal Analyzers, SEKE, WordNet</a:t>
            </a:r>
            <a:endParaRPr/>
          </a:p>
        </p:txBody>
      </p:sp>
      <p:sp>
        <p:nvSpPr>
          <p:cNvPr id="240" name="Google Shape;240;g1ad59929de3_0_56"/>
          <p:cNvSpPr txBox="1"/>
          <p:nvPr/>
        </p:nvSpPr>
        <p:spPr>
          <a:xfrm>
            <a:off x="7416725" y="3661925"/>
            <a:ext cx="1760400" cy="1204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1" i="0" lang="en-US" sz="12000" u="none" cap="none" strike="noStrike">
                <a:solidFill>
                  <a:schemeClr val="accent2"/>
                </a:solidFill>
                <a:latin typeface="Oswald"/>
                <a:ea typeface="Oswald"/>
                <a:cs typeface="Oswald"/>
                <a:sym typeface="Oswald"/>
              </a:rPr>
              <a:t>1</a:t>
            </a:r>
            <a:endParaRPr b="0" i="0" sz="12000" u="none" cap="none" strike="noStrike">
              <a:solidFill>
                <a:schemeClr val="accent2"/>
              </a:solidFill>
              <a:latin typeface="Arial"/>
              <a:ea typeface="Arial"/>
              <a:cs typeface="Arial"/>
              <a:sym typeface="Arial"/>
            </a:endParaRPr>
          </a:p>
        </p:txBody>
      </p:sp>
      <p:sp>
        <p:nvSpPr>
          <p:cNvPr id="241" name="Google Shape;241;g1ad59929de3_0_5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1ad8552664c_0_148"/>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BERT model</a:t>
            </a:r>
            <a:endParaRPr sz="3200">
              <a:solidFill>
                <a:schemeClr val="accent2"/>
              </a:solidFill>
            </a:endParaRPr>
          </a:p>
        </p:txBody>
      </p:sp>
      <p:sp>
        <p:nvSpPr>
          <p:cNvPr id="572" name="Google Shape;572;g1ad8552664c_0_148"/>
          <p:cNvSpPr txBox="1"/>
          <p:nvPr>
            <p:ph idx="1" type="body"/>
          </p:nvPr>
        </p:nvSpPr>
        <p:spPr>
          <a:xfrm>
            <a:off x="435429" y="955757"/>
            <a:ext cx="7644300" cy="3156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SzPts val="1400"/>
              <a:buChar char="●"/>
            </a:pPr>
            <a:r>
              <a:rPr lang="en-US" sz="1400"/>
              <a:t>BERT’s key technical innovation is applying the </a:t>
            </a:r>
            <a:r>
              <a:rPr b="1" lang="en-US" sz="1400"/>
              <a:t>bidirectional training</a:t>
            </a:r>
            <a:r>
              <a:rPr lang="en-US" sz="1400"/>
              <a:t> of Transformer, a popular attention model, to language modelling. </a:t>
            </a:r>
            <a:endParaRPr sz="1400"/>
          </a:p>
          <a:p>
            <a:pPr indent="-317500" lvl="0" marL="457200" rtl="0" algn="l">
              <a:lnSpc>
                <a:spcPct val="115000"/>
              </a:lnSpc>
              <a:spcBef>
                <a:spcPts val="0"/>
              </a:spcBef>
              <a:spcAft>
                <a:spcPts val="0"/>
              </a:spcAft>
              <a:buSzPts val="1400"/>
              <a:buChar char="●"/>
            </a:pPr>
            <a:r>
              <a:rPr lang="en-US" sz="1400"/>
              <a:t>This is in contrast to previous efforts which looked at a text sequence either from left to right or combined left-to-right and right-to-left training. </a:t>
            </a:r>
            <a:endParaRPr sz="1400"/>
          </a:p>
          <a:p>
            <a:pPr indent="-317500" lvl="0" marL="457200" rtl="0" algn="l">
              <a:lnSpc>
                <a:spcPct val="115000"/>
              </a:lnSpc>
              <a:spcBef>
                <a:spcPts val="0"/>
              </a:spcBef>
              <a:spcAft>
                <a:spcPts val="0"/>
              </a:spcAft>
              <a:buSzPts val="1400"/>
              <a:buChar char="●"/>
            </a:pPr>
            <a:r>
              <a:rPr lang="en-US" sz="1400"/>
              <a:t>As opposed to directional models, which read the text input sequentially (left-to-right or right-to-left), the </a:t>
            </a:r>
            <a:r>
              <a:rPr b="1" lang="en-US" sz="1400"/>
              <a:t>Transformer encoder</a:t>
            </a:r>
            <a:r>
              <a:rPr lang="en-US" sz="1400"/>
              <a:t> reads the entire sequence of words at once.</a:t>
            </a:r>
            <a:endParaRPr sz="1400"/>
          </a:p>
          <a:p>
            <a:pPr indent="-317500" lvl="0" marL="457200" rtl="0" algn="l">
              <a:lnSpc>
                <a:spcPct val="115000"/>
              </a:lnSpc>
              <a:spcBef>
                <a:spcPts val="0"/>
              </a:spcBef>
              <a:spcAft>
                <a:spcPts val="0"/>
              </a:spcAft>
              <a:buSzPts val="1400"/>
              <a:buChar char="●"/>
            </a:pPr>
            <a:r>
              <a:rPr lang="en-US" sz="1400"/>
              <a:t>You can train the model first by using the enormous piles of unannotated text on the web (this is known as pre-training).</a:t>
            </a:r>
            <a:endParaRPr sz="1400"/>
          </a:p>
          <a:p>
            <a:pPr indent="-317500" lvl="0" marL="457200" rtl="0" algn="l">
              <a:lnSpc>
                <a:spcPct val="115000"/>
              </a:lnSpc>
              <a:spcBef>
                <a:spcPts val="0"/>
              </a:spcBef>
              <a:spcAft>
                <a:spcPts val="0"/>
              </a:spcAft>
              <a:buSzPts val="1400"/>
              <a:buChar char="●"/>
            </a:pPr>
            <a:r>
              <a:rPr lang="en-US" sz="1400"/>
              <a:t>These general purpose pre-trained models can then be fine-tuned on smaller task-specific datasets, e.g., when working with problems like question answering and sentiment analysis.</a:t>
            </a:r>
            <a:endParaRPr sz="1400"/>
          </a:p>
          <a:p>
            <a:pPr indent="0" lvl="0" marL="914400" rtl="0" algn="l">
              <a:lnSpc>
                <a:spcPct val="115000"/>
              </a:lnSpc>
              <a:spcBef>
                <a:spcPts val="1200"/>
              </a:spcBef>
              <a:spcAft>
                <a:spcPts val="0"/>
              </a:spcAft>
              <a:buNone/>
            </a:pPr>
            <a:r>
              <a:t/>
            </a:r>
            <a:endParaRPr sz="1400"/>
          </a:p>
          <a:p>
            <a:pPr indent="0" lvl="0" marL="914400" rtl="0" algn="l">
              <a:lnSpc>
                <a:spcPct val="115000"/>
              </a:lnSpc>
              <a:spcBef>
                <a:spcPts val="1200"/>
              </a:spcBef>
              <a:spcAft>
                <a:spcPts val="0"/>
              </a:spcAft>
              <a:buNone/>
            </a:pPr>
            <a:r>
              <a:t/>
            </a:r>
            <a:endParaRPr sz="1400"/>
          </a:p>
          <a:p>
            <a:pPr indent="0" lvl="0" marL="0" rtl="0" algn="l">
              <a:spcBef>
                <a:spcPts val="1200"/>
              </a:spcBef>
              <a:spcAft>
                <a:spcPts val="0"/>
              </a:spcAft>
              <a:buNone/>
            </a:pPr>
            <a:r>
              <a:t/>
            </a:r>
            <a:endParaRPr sz="1350">
              <a:solidFill>
                <a:srgbClr val="2E2E2E"/>
              </a:solidFill>
              <a:latin typeface="Georgia"/>
              <a:ea typeface="Georgia"/>
              <a:cs typeface="Georgia"/>
              <a:sym typeface="Georgia"/>
            </a:endParaRPr>
          </a:p>
          <a:p>
            <a:pPr indent="0" lvl="0" marL="0" rtl="0" algn="l">
              <a:spcBef>
                <a:spcPts val="600"/>
              </a:spcBef>
              <a:spcAft>
                <a:spcPts val="0"/>
              </a:spcAft>
              <a:buNone/>
            </a:pPr>
            <a:r>
              <a:t/>
            </a:r>
            <a:endParaRPr sz="1350">
              <a:solidFill>
                <a:srgbClr val="2E2E2E"/>
              </a:solidFill>
              <a:latin typeface="Georgia"/>
              <a:ea typeface="Georgia"/>
              <a:cs typeface="Georgia"/>
              <a:sym typeface="Georgia"/>
            </a:endParaRPr>
          </a:p>
          <a:p>
            <a:pPr indent="0" lvl="0" marL="0" rtl="0" algn="l">
              <a:spcBef>
                <a:spcPts val="600"/>
              </a:spcBef>
              <a:spcAft>
                <a:spcPts val="0"/>
              </a:spcAft>
              <a:buNone/>
            </a:pPr>
            <a:r>
              <a:t/>
            </a:r>
            <a:endParaRPr sz="1350">
              <a:solidFill>
                <a:srgbClr val="2E2E2E"/>
              </a:solidFill>
              <a:latin typeface="Georgia"/>
              <a:ea typeface="Georgia"/>
              <a:cs typeface="Georgia"/>
              <a:sym typeface="Georgia"/>
            </a:endParaRPr>
          </a:p>
          <a:p>
            <a:pPr indent="0" lvl="0" marL="0" rtl="0" algn="l">
              <a:lnSpc>
                <a:spcPct val="100000"/>
              </a:lnSpc>
              <a:spcBef>
                <a:spcPts val="600"/>
              </a:spcBef>
              <a:spcAft>
                <a:spcPts val="0"/>
              </a:spcAft>
              <a:buNone/>
            </a:pPr>
            <a:r>
              <a:t/>
            </a:r>
            <a:endParaRPr sz="1350">
              <a:solidFill>
                <a:srgbClr val="2E2E2E"/>
              </a:solidFill>
              <a:latin typeface="Georgia"/>
              <a:ea typeface="Georgia"/>
              <a:cs typeface="Georgia"/>
              <a:sym typeface="Georgia"/>
            </a:endParaRPr>
          </a:p>
        </p:txBody>
      </p:sp>
      <p:sp>
        <p:nvSpPr>
          <p:cNvPr id="573" name="Google Shape;573;g1ad8552664c_0_14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1ad8552664c_0_165"/>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BERT Model Takeaways</a:t>
            </a:r>
            <a:endParaRPr sz="3200">
              <a:solidFill>
                <a:schemeClr val="accent2"/>
              </a:solidFill>
            </a:endParaRPr>
          </a:p>
        </p:txBody>
      </p:sp>
      <p:sp>
        <p:nvSpPr>
          <p:cNvPr id="579" name="Google Shape;579;g1ad8552664c_0_165"/>
          <p:cNvSpPr txBox="1"/>
          <p:nvPr>
            <p:ph idx="1" type="body"/>
          </p:nvPr>
        </p:nvSpPr>
        <p:spPr>
          <a:xfrm>
            <a:off x="435429" y="955757"/>
            <a:ext cx="7644300" cy="3156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SzPts val="1400"/>
              <a:buChar char="●"/>
            </a:pPr>
            <a:r>
              <a:rPr lang="en-US" sz="1400"/>
              <a:t>Important takeaways: </a:t>
            </a:r>
            <a:endParaRPr sz="1400"/>
          </a:p>
          <a:p>
            <a:pPr indent="0" lvl="0" marL="914400" rtl="0" algn="l">
              <a:lnSpc>
                <a:spcPct val="115000"/>
              </a:lnSpc>
              <a:spcBef>
                <a:spcPts val="1200"/>
              </a:spcBef>
              <a:spcAft>
                <a:spcPts val="0"/>
              </a:spcAft>
              <a:buNone/>
            </a:pPr>
            <a:r>
              <a:rPr lang="en-US" sz="1400"/>
              <a:t>1. </a:t>
            </a:r>
            <a:r>
              <a:rPr b="1" lang="en-US" sz="1400"/>
              <a:t>Model size matters, even at huge scale.</a:t>
            </a:r>
            <a:r>
              <a:rPr lang="en-US" sz="1400"/>
              <a:t> BERT_large, with 345 million parameters, is the largest model of its kind. It is demonstrably superior on small-scale tasks to BERT_base, which uses the same architecture with “only” 110 million parameters.</a:t>
            </a:r>
            <a:endParaRPr sz="1400"/>
          </a:p>
          <a:p>
            <a:pPr indent="0" lvl="0" marL="914400" rtl="0" algn="l">
              <a:lnSpc>
                <a:spcPct val="115000"/>
              </a:lnSpc>
              <a:spcBef>
                <a:spcPts val="1200"/>
              </a:spcBef>
              <a:spcAft>
                <a:spcPts val="0"/>
              </a:spcAft>
              <a:buNone/>
            </a:pPr>
            <a:r>
              <a:rPr lang="en-US" sz="1400"/>
              <a:t>2. </a:t>
            </a:r>
            <a:r>
              <a:rPr b="1" lang="en-US" sz="1400"/>
              <a:t>With enough training data, more training steps == higher accuracy.</a:t>
            </a:r>
            <a:r>
              <a:rPr lang="en-US" sz="1400"/>
              <a:t> For instance, on the MNLI task, the BERT_base accuracy improves by 1.0% when trained on 1M steps (128,000 words batch size) compared to 500K steps with the same batch size.</a:t>
            </a:r>
            <a:endParaRPr sz="1400"/>
          </a:p>
          <a:p>
            <a:pPr indent="-317500" lvl="0" marL="457200" rtl="0" algn="l">
              <a:lnSpc>
                <a:spcPct val="115000"/>
              </a:lnSpc>
              <a:spcBef>
                <a:spcPts val="1200"/>
              </a:spcBef>
              <a:spcAft>
                <a:spcPts val="0"/>
              </a:spcAft>
              <a:buSzPts val="1400"/>
              <a:buChar char="●"/>
            </a:pPr>
            <a:r>
              <a:rPr lang="en-US" sz="1400"/>
              <a:t>Linguistic causation (SemEval 2020 Task 5) - #1 and #2 was a Bert model and #3 was a CNN </a:t>
            </a:r>
            <a:endParaRPr sz="1400"/>
          </a:p>
        </p:txBody>
      </p:sp>
      <p:sp>
        <p:nvSpPr>
          <p:cNvPr id="580" name="Google Shape;580;g1ad8552664c_0_16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ad8552664c_0_44"/>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Comparison of Methods</a:t>
            </a:r>
            <a:endParaRPr sz="3200">
              <a:solidFill>
                <a:schemeClr val="accent2"/>
              </a:solidFill>
            </a:endParaRPr>
          </a:p>
        </p:txBody>
      </p:sp>
      <p:sp>
        <p:nvSpPr>
          <p:cNvPr id="586" name="Google Shape;586;g1ad8552664c_0_4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87" name="Google Shape;587;g1ad8552664c_0_44"/>
          <p:cNvPicPr preferRelativeResize="0"/>
          <p:nvPr/>
        </p:nvPicPr>
        <p:blipFill>
          <a:blip r:embed="rId3">
            <a:alphaModFix/>
          </a:blip>
          <a:stretch>
            <a:fillRect/>
          </a:stretch>
        </p:blipFill>
        <p:spPr>
          <a:xfrm>
            <a:off x="2171275" y="846754"/>
            <a:ext cx="5243015" cy="386614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1ad8552664c_0_175"/>
          <p:cNvSpPr txBox="1"/>
          <p:nvPr>
            <p:ph type="title"/>
          </p:nvPr>
        </p:nvSpPr>
        <p:spPr>
          <a:xfrm>
            <a:off x="525235" y="256754"/>
            <a:ext cx="76443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200"/>
              <a:t>Looking to the Future</a:t>
            </a:r>
            <a:endParaRPr sz="3200">
              <a:solidFill>
                <a:schemeClr val="accent2"/>
              </a:solidFill>
            </a:endParaRPr>
          </a:p>
        </p:txBody>
      </p:sp>
      <p:sp>
        <p:nvSpPr>
          <p:cNvPr id="593" name="Google Shape;593;g1ad8552664c_0_175"/>
          <p:cNvSpPr txBox="1"/>
          <p:nvPr>
            <p:ph idx="1" type="body"/>
          </p:nvPr>
        </p:nvSpPr>
        <p:spPr>
          <a:xfrm>
            <a:off x="435429" y="955757"/>
            <a:ext cx="7644300" cy="3156900"/>
          </a:xfrm>
          <a:prstGeom prst="rect">
            <a:avLst/>
          </a:prstGeom>
          <a:noFill/>
          <a:ln>
            <a:noFill/>
          </a:ln>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US" sz="1400"/>
              <a:t>Elmo - a type of bidirectional </a:t>
            </a:r>
            <a:r>
              <a:rPr lang="en-US" sz="1400"/>
              <a:t>language</a:t>
            </a:r>
            <a:r>
              <a:rPr lang="en-US" sz="1400"/>
              <a:t> model</a:t>
            </a:r>
            <a:endParaRPr sz="1400"/>
          </a:p>
          <a:p>
            <a:pPr indent="-317500" lvl="0" marL="457200" rtl="0" algn="l">
              <a:spcBef>
                <a:spcPts val="600"/>
              </a:spcBef>
              <a:spcAft>
                <a:spcPts val="0"/>
              </a:spcAft>
              <a:buSzPts val="1400"/>
              <a:buChar char="●"/>
            </a:pPr>
            <a:r>
              <a:rPr lang="en-US" sz="1400"/>
              <a:t>GPT-3 - a language model based in the transformer architecture, pre-trained in a generative, unsupervised manner</a:t>
            </a:r>
            <a:endParaRPr sz="1400"/>
          </a:p>
          <a:p>
            <a:pPr indent="-317500" lvl="0" marL="457200" rtl="0" algn="l">
              <a:spcBef>
                <a:spcPts val="600"/>
              </a:spcBef>
              <a:spcAft>
                <a:spcPts val="0"/>
              </a:spcAft>
              <a:buSzPts val="1400"/>
              <a:buChar char="●"/>
            </a:pPr>
            <a:r>
              <a:rPr b="1" lang="en-US" sz="1400"/>
              <a:t>Scaling law</a:t>
            </a:r>
            <a:r>
              <a:rPr lang="en-US" sz="1400"/>
              <a:t> - focus on increasing the size of neural networks (number of parameters) which have shown to be vastly more important than training data size and even number of iterations</a:t>
            </a:r>
            <a:endParaRPr sz="1400"/>
          </a:p>
          <a:p>
            <a:pPr indent="-317500" lvl="1" marL="914400" rtl="0" algn="l">
              <a:spcBef>
                <a:spcPts val="0"/>
              </a:spcBef>
              <a:spcAft>
                <a:spcPts val="0"/>
              </a:spcAft>
              <a:buSzPts val="1400"/>
              <a:buChar char="○"/>
            </a:pPr>
            <a:r>
              <a:rPr lang="en-US" sz="1400"/>
              <a:t>We now have hundreds of billions of parameter models that can be trained with a few thousand </a:t>
            </a:r>
            <a:r>
              <a:rPr lang="en-US" sz="1400"/>
              <a:t>data points</a:t>
            </a:r>
            <a:r>
              <a:rPr lang="en-US" sz="1400"/>
              <a:t> </a:t>
            </a:r>
            <a:endParaRPr sz="1400"/>
          </a:p>
          <a:p>
            <a:pPr indent="-317500" lvl="0" marL="457200" rtl="0" algn="l">
              <a:spcBef>
                <a:spcPts val="600"/>
              </a:spcBef>
              <a:spcAft>
                <a:spcPts val="0"/>
              </a:spcAft>
              <a:buSzPts val="1400"/>
              <a:buChar char="●"/>
            </a:pPr>
            <a:r>
              <a:rPr lang="en-US" sz="1400"/>
              <a:t>The advent of </a:t>
            </a:r>
            <a:r>
              <a:rPr b="1" lang="en-US" sz="1400"/>
              <a:t>pre-trained</a:t>
            </a:r>
            <a:r>
              <a:rPr lang="en-US" sz="1400"/>
              <a:t> model that uses a </a:t>
            </a:r>
            <a:r>
              <a:rPr b="1" lang="en-US" sz="1400"/>
              <a:t>self-supervising technique</a:t>
            </a:r>
            <a:r>
              <a:rPr lang="en-US" sz="1400"/>
              <a:t> was a breakthrough </a:t>
            </a:r>
            <a:endParaRPr sz="1400"/>
          </a:p>
          <a:p>
            <a:pPr indent="-317500" lvl="1" marL="914400" rtl="0" algn="l">
              <a:spcBef>
                <a:spcPts val="0"/>
              </a:spcBef>
              <a:spcAft>
                <a:spcPts val="0"/>
              </a:spcAft>
              <a:buSzPts val="1400"/>
              <a:buChar char="○"/>
            </a:pPr>
            <a:r>
              <a:rPr lang="en-US" sz="1400"/>
              <a:t>We can train the model on wikipedia or the web and you mask words from sentences (randomly take out words) and ask the model to figure out what the words are and even while it sound simple it learning a lot of grammar, syntax, and language rules </a:t>
            </a:r>
            <a:endParaRPr sz="1400"/>
          </a:p>
          <a:p>
            <a:pPr indent="-317500" lvl="1" marL="914400" rtl="0" algn="l">
              <a:spcBef>
                <a:spcPts val="0"/>
              </a:spcBef>
              <a:spcAft>
                <a:spcPts val="0"/>
              </a:spcAft>
              <a:buSzPts val="1400"/>
              <a:buChar char="○"/>
            </a:pPr>
            <a:r>
              <a:rPr lang="en-US" sz="1400"/>
              <a:t>We then fine-tune this on our domain-specific corpus </a:t>
            </a:r>
            <a:endParaRPr sz="1400"/>
          </a:p>
        </p:txBody>
      </p:sp>
      <p:sp>
        <p:nvSpPr>
          <p:cNvPr id="594" name="Google Shape;594;g1ad8552664c_0_17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
          <p:cNvSpPr txBox="1"/>
          <p:nvPr>
            <p:ph type="title"/>
          </p:nvPr>
        </p:nvSpPr>
        <p:spPr>
          <a:xfrm>
            <a:off x="532493" y="4599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000"/>
              <a:t>Problems</a:t>
            </a:r>
            <a:endParaRPr sz="3000">
              <a:solidFill>
                <a:schemeClr val="accent2"/>
              </a:solidFill>
            </a:endParaRPr>
          </a:p>
        </p:txBody>
      </p:sp>
      <p:sp>
        <p:nvSpPr>
          <p:cNvPr id="247" name="Google Shape;247;p5"/>
          <p:cNvSpPr txBox="1"/>
          <p:nvPr>
            <p:ph idx="1" type="body"/>
          </p:nvPr>
        </p:nvSpPr>
        <p:spPr>
          <a:xfrm>
            <a:off x="435429" y="1175754"/>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In 1990, current thinking was that a good causal analyzer must necessarily arise from a knowledge representation model that incorporates a semantic framework, and it must simultaneously possess domain knowledge in order to accurately identify meaningful causal relations from any text</a:t>
            </a:r>
            <a:endParaRPr/>
          </a:p>
          <a:p>
            <a:pPr indent="-355600" lvl="0" marL="457200" rtl="0" algn="l">
              <a:lnSpc>
                <a:spcPct val="100000"/>
              </a:lnSpc>
              <a:spcBef>
                <a:spcPts val="600"/>
              </a:spcBef>
              <a:spcAft>
                <a:spcPts val="0"/>
              </a:spcAft>
              <a:buSzPts val="1400"/>
              <a:buFont typeface="Arial"/>
              <a:buChar char="•"/>
            </a:pPr>
            <a:r>
              <a:rPr lang="en-US" sz="1400"/>
              <a:t>One of the earliest tools encoded text into a set of propositions </a:t>
            </a:r>
            <a:endParaRPr/>
          </a:p>
          <a:p>
            <a:pPr indent="-266700" lvl="0" marL="457200" rtl="0" algn="l">
              <a:lnSpc>
                <a:spcPct val="100000"/>
              </a:lnSpc>
              <a:spcBef>
                <a:spcPts val="600"/>
              </a:spcBef>
              <a:spcAft>
                <a:spcPts val="0"/>
              </a:spcAft>
              <a:buSzPts val="1400"/>
              <a:buFont typeface="Arial"/>
              <a:buNone/>
            </a:pPr>
            <a:r>
              <a:t/>
            </a:r>
            <a:endParaRPr sz="1400"/>
          </a:p>
          <a:p>
            <a:pPr indent="-266700" lvl="0" marL="457200" rtl="0" algn="l">
              <a:lnSpc>
                <a:spcPct val="100000"/>
              </a:lnSpc>
              <a:spcBef>
                <a:spcPts val="600"/>
              </a:spcBef>
              <a:spcAft>
                <a:spcPts val="0"/>
              </a:spcAft>
              <a:buSzPts val="1400"/>
              <a:buFont typeface="Arial"/>
              <a:buNone/>
            </a:pPr>
            <a:r>
              <a:t/>
            </a:r>
            <a:endParaRPr sz="1400"/>
          </a:p>
          <a:p>
            <a:pPr indent="-355600" lvl="0" marL="457200" rtl="0" algn="l">
              <a:lnSpc>
                <a:spcPct val="100000"/>
              </a:lnSpc>
              <a:spcBef>
                <a:spcPts val="600"/>
              </a:spcBef>
              <a:spcAft>
                <a:spcPts val="0"/>
              </a:spcAft>
              <a:buSzPts val="1400"/>
              <a:buFont typeface="Arial"/>
              <a:buChar char="•"/>
            </a:pPr>
            <a:r>
              <a:rPr lang="en-US" sz="1400"/>
              <a:t>Propositions → Semantic Analyzer (looks for ‘object’ , ‘action’, ‘relationship’) → Causal Analyzer </a:t>
            </a:r>
            <a:endParaRPr/>
          </a:p>
          <a:p>
            <a:pPr indent="0" lvl="0" marL="101600" rtl="0" algn="ctr">
              <a:lnSpc>
                <a:spcPct val="100000"/>
              </a:lnSpc>
              <a:spcBef>
                <a:spcPts val="600"/>
              </a:spcBef>
              <a:spcAft>
                <a:spcPts val="0"/>
              </a:spcAft>
              <a:buSzPts val="1400"/>
              <a:buNone/>
            </a:pPr>
            <a:r>
              <a:t/>
            </a:r>
            <a:endParaRPr sz="1400"/>
          </a:p>
        </p:txBody>
      </p:sp>
      <p:sp>
        <p:nvSpPr>
          <p:cNvPr id="248" name="Google Shape;248;p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49" name="Google Shape;249;p5"/>
          <p:cNvSpPr txBox="1"/>
          <p:nvPr/>
        </p:nvSpPr>
        <p:spPr>
          <a:xfrm>
            <a:off x="875739" y="2571750"/>
            <a:ext cx="7419175" cy="461665"/>
          </a:xfrm>
          <a:prstGeom prst="rect">
            <a:avLst/>
          </a:prstGeom>
          <a:noFill/>
          <a:ln>
            <a:noFill/>
          </a:ln>
        </p:spPr>
        <p:txBody>
          <a:bodyPr anchorCtr="0" anchor="t" bIns="45700" lIns="91425" spcFirstLastPara="1" rIns="91425" wrap="square" tIns="45700">
            <a:spAutoFit/>
          </a:bodyPr>
          <a:lstStyle/>
          <a:p>
            <a:pPr indent="0" lvl="0" marL="101600" marR="0" rtl="0" algn="ctr">
              <a:lnSpc>
                <a:spcPct val="100000"/>
              </a:lnSpc>
              <a:spcBef>
                <a:spcPts val="0"/>
              </a:spcBef>
              <a:spcAft>
                <a:spcPts val="0"/>
              </a:spcAft>
              <a:buClr>
                <a:srgbClr val="000000"/>
              </a:buClr>
              <a:buSzPts val="1200"/>
              <a:buFont typeface="Arial"/>
              <a:buNone/>
            </a:pPr>
            <a:r>
              <a:rPr b="0" i="0" lang="en-US" sz="1200" u="sng" cap="none" strike="noStrike">
                <a:solidFill>
                  <a:srgbClr val="000000"/>
                </a:solidFill>
                <a:latin typeface="Source Sans Pro"/>
                <a:ea typeface="Source Sans Pro"/>
                <a:cs typeface="Source Sans Pro"/>
                <a:sym typeface="Source Sans Pro"/>
              </a:rPr>
              <a:t>Sentence:</a:t>
            </a:r>
            <a:r>
              <a:rPr b="0" i="0" lang="en-US" sz="1200" u="none" cap="none" strike="noStrike">
                <a:solidFill>
                  <a:srgbClr val="000000"/>
                </a:solidFill>
                <a:latin typeface="Source Sans Pro"/>
                <a:ea typeface="Source Sans Pro"/>
                <a:cs typeface="Source Sans Pro"/>
                <a:sym typeface="Source Sans Pro"/>
              </a:rPr>
              <a:t> When a cloud forms the water vapour condenses into water. </a:t>
            </a:r>
            <a:endParaRPr/>
          </a:p>
          <a:p>
            <a:pPr indent="0" lvl="0" marL="101600" marR="0" rtl="0" algn="ctr">
              <a:lnSpc>
                <a:spcPct val="100000"/>
              </a:lnSpc>
              <a:spcBef>
                <a:spcPts val="0"/>
              </a:spcBef>
              <a:spcAft>
                <a:spcPts val="0"/>
              </a:spcAft>
              <a:buClr>
                <a:srgbClr val="000000"/>
              </a:buClr>
              <a:buSzPts val="1200"/>
              <a:buFont typeface="Arial"/>
              <a:buNone/>
            </a:pPr>
            <a:r>
              <a:rPr b="0" i="0" lang="en-US" sz="1200" u="sng" cap="none" strike="noStrike">
                <a:solidFill>
                  <a:srgbClr val="000000"/>
                </a:solidFill>
                <a:latin typeface="Source Sans Pro"/>
                <a:ea typeface="Source Sans Pro"/>
                <a:cs typeface="Source Sans Pro"/>
                <a:sym typeface="Source Sans Pro"/>
              </a:rPr>
              <a:t>Proposition:</a:t>
            </a:r>
            <a:r>
              <a:rPr b="0" i="0" lang="en-US" sz="1200" u="none" cap="none" strike="noStrike">
                <a:solidFill>
                  <a:srgbClr val="000000"/>
                </a:solidFill>
                <a:latin typeface="Source Sans Pro"/>
                <a:ea typeface="Source Sans Pro"/>
                <a:cs typeface="Source Sans Pro"/>
                <a:sym typeface="Source Sans Pro"/>
              </a:rPr>
              <a:t> when(event(form(result(cloud))), event(condense(patient (water vapour), state(water)))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6"/>
          <p:cNvSpPr txBox="1"/>
          <p:nvPr>
            <p:ph type="title"/>
          </p:nvPr>
        </p:nvSpPr>
        <p:spPr>
          <a:xfrm>
            <a:off x="510721" y="314812"/>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000"/>
              <a:t>Problems</a:t>
            </a:r>
            <a:endParaRPr sz="3000">
              <a:solidFill>
                <a:schemeClr val="accent2"/>
              </a:solidFill>
            </a:endParaRPr>
          </a:p>
        </p:txBody>
      </p:sp>
      <p:sp>
        <p:nvSpPr>
          <p:cNvPr id="255" name="Google Shape;255;p6"/>
          <p:cNvSpPr txBox="1"/>
          <p:nvPr>
            <p:ph idx="1" type="body"/>
          </p:nvPr>
        </p:nvSpPr>
        <p:spPr>
          <a:xfrm>
            <a:off x="435427" y="906284"/>
            <a:ext cx="7644278" cy="315676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600"/>
              </a:spcBef>
              <a:spcAft>
                <a:spcPts val="0"/>
              </a:spcAft>
              <a:buSzPts val="1400"/>
              <a:buNone/>
            </a:pPr>
            <a:r>
              <a:rPr lang="en-US" sz="1400"/>
              <a:t>Causal Analyzer searched for casually related concepts via 4 methods</a:t>
            </a:r>
            <a:endParaRPr/>
          </a:p>
          <a:p>
            <a:pPr indent="-342900" lvl="0" marL="444500" rtl="0" algn="l">
              <a:lnSpc>
                <a:spcPct val="100000"/>
              </a:lnSpc>
              <a:spcBef>
                <a:spcPts val="600"/>
              </a:spcBef>
              <a:spcAft>
                <a:spcPts val="0"/>
              </a:spcAft>
              <a:buSzPts val="1400"/>
              <a:buAutoNum type="arabicPeriod"/>
            </a:pPr>
            <a:r>
              <a:rPr lang="en-US" sz="1400"/>
              <a:t>Using 20 hand-coded explicit propositional clues designating causality, e.g. </a:t>
            </a:r>
            <a:r>
              <a:rPr i="1" lang="en-US" sz="1400"/>
              <a:t>because, due to and when</a:t>
            </a:r>
            <a:endParaRPr/>
          </a:p>
          <a:p>
            <a:pPr indent="-342900" lvl="0" marL="444500" rtl="0" algn="l">
              <a:lnSpc>
                <a:spcPct val="100000"/>
              </a:lnSpc>
              <a:spcBef>
                <a:spcPts val="600"/>
              </a:spcBef>
              <a:spcAft>
                <a:spcPts val="0"/>
              </a:spcAft>
              <a:buSzPts val="1400"/>
              <a:buAutoNum type="arabicPeriod"/>
            </a:pPr>
            <a:r>
              <a:rPr lang="en-US" sz="1400"/>
              <a:t>Extending the explicit cause-effect pairs found in step 1 to </a:t>
            </a:r>
            <a:r>
              <a:rPr i="1" lang="en-US" sz="1400"/>
              <a:t>causal chains </a:t>
            </a:r>
            <a:endParaRPr/>
          </a:p>
          <a:p>
            <a:pPr indent="-254000" lvl="0" marL="444500" rtl="0" algn="l">
              <a:lnSpc>
                <a:spcPct val="100000"/>
              </a:lnSpc>
              <a:spcBef>
                <a:spcPts val="600"/>
              </a:spcBef>
              <a:spcAft>
                <a:spcPts val="0"/>
              </a:spcAft>
              <a:buSzPts val="1400"/>
              <a:buNone/>
            </a:pPr>
            <a:r>
              <a:t/>
            </a:r>
            <a:endParaRPr i="1" sz="1400"/>
          </a:p>
          <a:p>
            <a:pPr indent="-254000" lvl="0" marL="444500" rtl="0" algn="l">
              <a:lnSpc>
                <a:spcPct val="100000"/>
              </a:lnSpc>
              <a:spcBef>
                <a:spcPts val="600"/>
              </a:spcBef>
              <a:spcAft>
                <a:spcPts val="0"/>
              </a:spcAft>
              <a:buSzPts val="1400"/>
              <a:buNone/>
            </a:pPr>
            <a:r>
              <a:t/>
            </a:r>
            <a:endParaRPr i="1" sz="1400"/>
          </a:p>
          <a:p>
            <a:pPr indent="-254000" lvl="0" marL="444500" rtl="0" algn="l">
              <a:lnSpc>
                <a:spcPct val="100000"/>
              </a:lnSpc>
              <a:spcBef>
                <a:spcPts val="600"/>
              </a:spcBef>
              <a:spcAft>
                <a:spcPts val="0"/>
              </a:spcAft>
              <a:buSzPts val="1400"/>
              <a:buNone/>
            </a:pPr>
            <a:r>
              <a:t/>
            </a:r>
            <a:endParaRPr i="1" sz="1400"/>
          </a:p>
          <a:p>
            <a:pPr indent="-342900" lvl="0" marL="444500" rtl="0" algn="l">
              <a:lnSpc>
                <a:spcPct val="100000"/>
              </a:lnSpc>
              <a:spcBef>
                <a:spcPts val="600"/>
              </a:spcBef>
              <a:spcAft>
                <a:spcPts val="0"/>
              </a:spcAft>
              <a:buSzPts val="1400"/>
              <a:buAutoNum type="arabicPeriod"/>
            </a:pPr>
            <a:r>
              <a:rPr lang="en-US" sz="1400"/>
              <a:t>Using Doyle’s model of causality to find cause-effect pairs by finding pairs that are both temporally and spatially related</a:t>
            </a:r>
            <a:endParaRPr/>
          </a:p>
          <a:p>
            <a:pPr indent="-342900" lvl="0" marL="444500" rtl="0" algn="l">
              <a:lnSpc>
                <a:spcPct val="100000"/>
              </a:lnSpc>
              <a:spcBef>
                <a:spcPts val="600"/>
              </a:spcBef>
              <a:spcAft>
                <a:spcPts val="0"/>
              </a:spcAft>
              <a:buSzPts val="1400"/>
              <a:buAutoNum type="arabicPeriod"/>
            </a:pPr>
            <a:r>
              <a:rPr lang="en-US" sz="1400"/>
              <a:t>Manually constructing constraints for several domain-specific concepts that may imply causality, e.g. ‘increase(lengthof(axon)) ≡ formation(optic nerve)’. Thus, implicit </a:t>
            </a:r>
            <a:r>
              <a:rPr lang="en-US" sz="1400"/>
              <a:t>casualties</a:t>
            </a:r>
            <a:r>
              <a:rPr lang="en-US" sz="1400"/>
              <a:t> such as ‘axons lengthening and forms an optic nerve’ are captured by these constraints</a:t>
            </a:r>
            <a:endParaRPr/>
          </a:p>
          <a:p>
            <a:pPr indent="0" lvl="1" marL="558800" rtl="0" algn="l">
              <a:lnSpc>
                <a:spcPct val="100000"/>
              </a:lnSpc>
              <a:spcBef>
                <a:spcPts val="0"/>
              </a:spcBef>
              <a:spcAft>
                <a:spcPts val="0"/>
              </a:spcAft>
              <a:buSzPts val="1000"/>
              <a:buNone/>
            </a:pPr>
            <a:r>
              <a:t/>
            </a:r>
            <a:endParaRPr i="1" sz="1000"/>
          </a:p>
          <a:p>
            <a:pPr indent="0" lvl="0" marL="101600" rtl="0" algn="ctr">
              <a:lnSpc>
                <a:spcPct val="100000"/>
              </a:lnSpc>
              <a:spcBef>
                <a:spcPts val="600"/>
              </a:spcBef>
              <a:spcAft>
                <a:spcPts val="0"/>
              </a:spcAft>
              <a:buSzPts val="1400"/>
              <a:buNone/>
            </a:pPr>
            <a:r>
              <a:t/>
            </a:r>
            <a:endParaRPr sz="1400"/>
          </a:p>
        </p:txBody>
      </p:sp>
      <p:sp>
        <p:nvSpPr>
          <p:cNvPr id="256" name="Google Shape;256;p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57" name="Google Shape;257;p6"/>
          <p:cNvSpPr txBox="1"/>
          <p:nvPr/>
        </p:nvSpPr>
        <p:spPr>
          <a:xfrm>
            <a:off x="734223" y="2223662"/>
            <a:ext cx="7046685" cy="646331"/>
          </a:xfrm>
          <a:prstGeom prst="rect">
            <a:avLst/>
          </a:prstGeom>
          <a:noFill/>
          <a:ln>
            <a:noFill/>
          </a:ln>
        </p:spPr>
        <p:txBody>
          <a:bodyPr anchorCtr="0" anchor="t" bIns="45700" lIns="91425" spcFirstLastPara="1" rIns="91425" wrap="square" tIns="45700">
            <a:spAutoFit/>
          </a:bodyPr>
          <a:lstStyle/>
          <a:p>
            <a:pPr indent="0" lvl="1" marL="55880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Source Sans Pro"/>
                <a:ea typeface="Source Sans Pro"/>
                <a:cs typeface="Source Sans Pro"/>
                <a:sym typeface="Source Sans Pro"/>
              </a:rPr>
              <a:t>This is done by initializing with a seed causal relation X → Y , searching for a causal pair A → B such that B = X, and a causal pair C → D such that Y = C. This produces the chain A → X → Y → D. The process can be repeated to further elongate the chain </a:t>
            </a:r>
            <a:r>
              <a:rPr b="0" i="1" lang="en-US" sz="1200" u="none" cap="none" strike="noStrike">
                <a:solidFill>
                  <a:srgbClr val="000000"/>
                </a:solidFill>
                <a:latin typeface="Source Sans Pro"/>
                <a:ea typeface="Source Sans Pro"/>
                <a:cs typeface="Source Sans Pro"/>
                <a:sym typeface="Source Sans Pro"/>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7"/>
          <p:cNvSpPr txBox="1"/>
          <p:nvPr>
            <p:ph type="title"/>
          </p:nvPr>
        </p:nvSpPr>
        <p:spPr>
          <a:xfrm>
            <a:off x="532493" y="4599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000"/>
              <a:t>Limitations</a:t>
            </a:r>
            <a:endParaRPr sz="3000">
              <a:solidFill>
                <a:schemeClr val="accent2"/>
              </a:solidFill>
            </a:endParaRPr>
          </a:p>
        </p:txBody>
      </p:sp>
      <p:sp>
        <p:nvSpPr>
          <p:cNvPr id="263" name="Google Shape;263;p7"/>
          <p:cNvSpPr txBox="1"/>
          <p:nvPr>
            <p:ph idx="1" type="body"/>
          </p:nvPr>
        </p:nvSpPr>
        <p:spPr>
          <a:xfrm>
            <a:off x="435429" y="1175754"/>
            <a:ext cx="7644278" cy="315676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1400"/>
              <a:buFont typeface="Arial"/>
              <a:buChar char="•"/>
            </a:pPr>
            <a:r>
              <a:rPr lang="en-US" sz="1400"/>
              <a:t>It requires extensive manual pre-processing, such as encoding the text into propositions, constructing propositional clues to detect explicit causal relations and designing constraints to detect implicit </a:t>
            </a:r>
            <a:r>
              <a:rPr lang="en-US" sz="1400"/>
              <a:t>casualties</a:t>
            </a:r>
            <a:r>
              <a:rPr lang="en-US" sz="1400"/>
              <a:t>. </a:t>
            </a:r>
            <a:endParaRPr/>
          </a:p>
          <a:p>
            <a:pPr indent="-355600" lvl="0" marL="457200" rtl="0" algn="l">
              <a:lnSpc>
                <a:spcPct val="100000"/>
              </a:lnSpc>
              <a:spcBef>
                <a:spcPts val="600"/>
              </a:spcBef>
              <a:spcAft>
                <a:spcPts val="0"/>
              </a:spcAft>
              <a:buSzPts val="1400"/>
              <a:buFont typeface="Arial"/>
              <a:buChar char="•"/>
            </a:pPr>
            <a:r>
              <a:rPr lang="en-US" sz="1400"/>
              <a:t>Moreover, these steps are </a:t>
            </a:r>
            <a:r>
              <a:rPr lang="en-US" sz="1400"/>
              <a:t>predominantly</a:t>
            </a:r>
            <a:r>
              <a:rPr lang="en-US" sz="1400"/>
              <a:t> domain specific; expert knowledge is required to design a handful of clues and constraints manually. </a:t>
            </a:r>
            <a:endParaRPr/>
          </a:p>
          <a:p>
            <a:pPr indent="-355600" lvl="0" marL="457200" rtl="0" algn="l">
              <a:lnSpc>
                <a:spcPct val="100000"/>
              </a:lnSpc>
              <a:spcBef>
                <a:spcPts val="600"/>
              </a:spcBef>
              <a:spcAft>
                <a:spcPts val="0"/>
              </a:spcAft>
              <a:buSzPts val="1400"/>
              <a:buFont typeface="Arial"/>
              <a:buChar char="•"/>
            </a:pPr>
            <a:r>
              <a:rPr lang="en-US" sz="1400"/>
              <a:t>In addition, it is not clear how the temporally and spatially related concepts are extracted in step 3.</a:t>
            </a:r>
            <a:endParaRPr/>
          </a:p>
          <a:p>
            <a:pPr indent="-355600" lvl="0" marL="457200" rtl="0" algn="l">
              <a:lnSpc>
                <a:spcPct val="100000"/>
              </a:lnSpc>
              <a:spcBef>
                <a:spcPts val="600"/>
              </a:spcBef>
              <a:spcAft>
                <a:spcPts val="0"/>
              </a:spcAft>
              <a:buSzPts val="1400"/>
              <a:buFont typeface="Arial"/>
              <a:buChar char="•"/>
            </a:pPr>
            <a:r>
              <a:rPr lang="en-US" sz="1400"/>
              <a:t> The data set is tiny, comprising at most a hundred expository sentences. Thus, narrative and episodic texts are ignored, as are ambiguous syntactic and semantic constructs like analogies, references and ellipses.</a:t>
            </a:r>
            <a:endParaRPr/>
          </a:p>
        </p:txBody>
      </p:sp>
      <p:sp>
        <p:nvSpPr>
          <p:cNvPr id="264" name="Google Shape;264;p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8"/>
          <p:cNvSpPr txBox="1"/>
          <p:nvPr>
            <p:ph type="title"/>
          </p:nvPr>
        </p:nvSpPr>
        <p:spPr>
          <a:xfrm>
            <a:off x="532493" y="358354"/>
            <a:ext cx="6996600" cy="71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sz="3000"/>
              <a:t>Achieving Domain-Independence</a:t>
            </a:r>
            <a:endParaRPr sz="3000">
              <a:solidFill>
                <a:schemeClr val="accent2"/>
              </a:solidFill>
            </a:endParaRPr>
          </a:p>
        </p:txBody>
      </p:sp>
      <p:sp>
        <p:nvSpPr>
          <p:cNvPr id="270" name="Google Shape;270;p8"/>
          <p:cNvSpPr txBox="1"/>
          <p:nvPr>
            <p:ph idx="1" type="body"/>
          </p:nvPr>
        </p:nvSpPr>
        <p:spPr>
          <a:xfrm>
            <a:off x="464457" y="993369"/>
            <a:ext cx="7644278" cy="3346401"/>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600"/>
              </a:spcBef>
              <a:spcAft>
                <a:spcPts val="0"/>
              </a:spcAft>
              <a:buSzPts val="1400"/>
              <a:buNone/>
            </a:pPr>
            <a:r>
              <a:rPr lang="en-US" sz="1400"/>
              <a:t>Classifications of explicit representations (Khoo </a:t>
            </a:r>
            <a:r>
              <a:rPr i="1" lang="en-US" sz="1400"/>
              <a:t>et al.</a:t>
            </a:r>
            <a:r>
              <a:rPr lang="en-US" sz="1400"/>
              <a:t>): 	</a:t>
            </a:r>
            <a:endParaRPr/>
          </a:p>
          <a:p>
            <a:pPr indent="0" lvl="0" marL="101600" rtl="0" algn="l">
              <a:lnSpc>
                <a:spcPct val="100000"/>
              </a:lnSpc>
              <a:spcBef>
                <a:spcPts val="600"/>
              </a:spcBef>
              <a:spcAft>
                <a:spcPts val="0"/>
              </a:spcAft>
              <a:buSzPts val="1400"/>
              <a:buNone/>
            </a:pPr>
            <a:r>
              <a:rPr lang="en-US" sz="1400"/>
              <a:t>1)     </a:t>
            </a:r>
            <a:r>
              <a:rPr i="1" lang="en-US" sz="1400"/>
              <a:t>Causal links </a:t>
            </a:r>
            <a:r>
              <a:rPr lang="en-US" sz="1400"/>
              <a:t>can be used to link clauses or sentences. e.g. </a:t>
            </a:r>
            <a:r>
              <a:rPr i="1" lang="en-US" sz="1400"/>
              <a:t>so, hence, therefore ; because of, on account of ; because, as, since ; that’s why, the result was</a:t>
            </a:r>
            <a:endParaRPr sz="1400"/>
          </a:p>
          <a:p>
            <a:pPr indent="0" lvl="0" marL="101600" rtl="0" algn="l">
              <a:lnSpc>
                <a:spcPct val="100000"/>
              </a:lnSpc>
              <a:spcBef>
                <a:spcPts val="600"/>
              </a:spcBef>
              <a:spcAft>
                <a:spcPts val="0"/>
              </a:spcAft>
              <a:buSzPts val="1400"/>
              <a:buNone/>
            </a:pPr>
            <a:r>
              <a:rPr lang="en-US" sz="1400"/>
              <a:t>2)     </a:t>
            </a:r>
            <a:r>
              <a:rPr i="1" lang="en-US" sz="1400"/>
              <a:t>Causative verbs </a:t>
            </a:r>
            <a:r>
              <a:rPr lang="en-US" sz="1400"/>
              <a:t>are transitive verbs whose meanings include a causal element. Examples </a:t>
            </a:r>
            <a:endParaRPr/>
          </a:p>
          <a:p>
            <a:pPr indent="0" lvl="0" marL="101600" rtl="0" algn="l">
              <a:lnSpc>
                <a:spcPct val="100000"/>
              </a:lnSpc>
              <a:spcBef>
                <a:spcPts val="600"/>
              </a:spcBef>
              <a:spcAft>
                <a:spcPts val="0"/>
              </a:spcAft>
              <a:buSzPts val="1400"/>
              <a:buNone/>
            </a:pPr>
            <a:r>
              <a:rPr lang="en-US" sz="1400"/>
              <a:t>          include </a:t>
            </a:r>
            <a:r>
              <a:rPr i="1" lang="en-US" sz="1400"/>
              <a:t>break</a:t>
            </a:r>
            <a:r>
              <a:rPr lang="en-US" sz="1400"/>
              <a:t> and </a:t>
            </a:r>
            <a:r>
              <a:rPr i="1" lang="en-US" sz="1400"/>
              <a:t>kill</a:t>
            </a:r>
            <a:r>
              <a:rPr lang="en-US" sz="1400"/>
              <a:t>, whose transitive forms are </a:t>
            </a:r>
            <a:r>
              <a:rPr i="1" lang="en-US" sz="1400"/>
              <a:t>to cause to break </a:t>
            </a:r>
            <a:r>
              <a:rPr lang="en-US" sz="1400"/>
              <a:t>and </a:t>
            </a:r>
            <a:r>
              <a:rPr i="1" lang="en-US" sz="1400"/>
              <a:t>to cause to die</a:t>
            </a:r>
            <a:r>
              <a:rPr lang="en-US" sz="1400"/>
              <a:t>. </a:t>
            </a:r>
            <a:endParaRPr/>
          </a:p>
          <a:p>
            <a:pPr indent="0" lvl="0" marL="101600" rtl="0" algn="l">
              <a:lnSpc>
                <a:spcPct val="100000"/>
              </a:lnSpc>
              <a:spcBef>
                <a:spcPts val="600"/>
              </a:spcBef>
              <a:spcAft>
                <a:spcPts val="0"/>
              </a:spcAft>
              <a:buSzPts val="1400"/>
              <a:buNone/>
            </a:pPr>
            <a:r>
              <a:rPr lang="en-US" sz="1400"/>
              <a:t>3)     </a:t>
            </a:r>
            <a:r>
              <a:rPr i="1" lang="en-US" sz="1400"/>
              <a:t>Resultative constructions </a:t>
            </a:r>
            <a:r>
              <a:rPr lang="en-US" sz="1400"/>
              <a:t>are sentences in which the object of a verb is followed by a phrase   </a:t>
            </a:r>
            <a:endParaRPr/>
          </a:p>
          <a:p>
            <a:pPr indent="0" lvl="0" marL="101600" rtl="0" algn="l">
              <a:lnSpc>
                <a:spcPct val="100000"/>
              </a:lnSpc>
              <a:spcBef>
                <a:spcPts val="600"/>
              </a:spcBef>
              <a:spcAft>
                <a:spcPts val="0"/>
              </a:spcAft>
              <a:buSzPts val="1400"/>
              <a:buNone/>
            </a:pPr>
            <a:r>
              <a:rPr lang="en-US" sz="1400"/>
              <a:t>         describing the state of the object as a result of the action denoted by the verb. E.g, ‘It stained      </a:t>
            </a:r>
            <a:endParaRPr/>
          </a:p>
          <a:p>
            <a:pPr indent="0" lvl="0" marL="101600" rtl="0" algn="l">
              <a:lnSpc>
                <a:spcPct val="100000"/>
              </a:lnSpc>
              <a:spcBef>
                <a:spcPts val="600"/>
              </a:spcBef>
              <a:spcAft>
                <a:spcPts val="0"/>
              </a:spcAft>
              <a:buSzPts val="1400"/>
              <a:buNone/>
            </a:pPr>
            <a:r>
              <a:rPr lang="en-US" sz="1400"/>
              <a:t>         the cell green’ and ‘The molecule activated the cell to a growth-state’</a:t>
            </a:r>
            <a:endParaRPr/>
          </a:p>
          <a:p>
            <a:pPr indent="0" lvl="0" marL="101600" rtl="0" algn="l">
              <a:lnSpc>
                <a:spcPct val="100000"/>
              </a:lnSpc>
              <a:spcBef>
                <a:spcPts val="600"/>
              </a:spcBef>
              <a:spcAft>
                <a:spcPts val="0"/>
              </a:spcAft>
              <a:buSzPts val="1400"/>
              <a:buNone/>
            </a:pPr>
            <a:r>
              <a:rPr lang="en-US" sz="1400"/>
              <a:t>4)</a:t>
            </a:r>
            <a:r>
              <a:rPr i="1" lang="en-US" sz="1400"/>
              <a:t>     If-Then conditionals </a:t>
            </a:r>
            <a:r>
              <a:rPr lang="en-US" sz="1400"/>
              <a:t>often indicate that the antecedent causes the consequent.</a:t>
            </a:r>
            <a:endParaRPr/>
          </a:p>
          <a:p>
            <a:pPr indent="0" lvl="0" marL="101600" rtl="0" algn="l">
              <a:lnSpc>
                <a:spcPct val="100000"/>
              </a:lnSpc>
              <a:spcBef>
                <a:spcPts val="600"/>
              </a:spcBef>
              <a:spcAft>
                <a:spcPts val="0"/>
              </a:spcAft>
              <a:buSzPts val="1400"/>
              <a:buNone/>
            </a:pPr>
            <a:r>
              <a:rPr lang="en-US" sz="1400"/>
              <a:t>5)     </a:t>
            </a:r>
            <a:r>
              <a:rPr i="1" lang="en-US" sz="1400"/>
              <a:t>Causation adverbs and adjectives </a:t>
            </a:r>
            <a:r>
              <a:rPr lang="en-US" sz="1400"/>
              <a:t>have causal element in their meanings, e.g. </a:t>
            </a:r>
            <a:r>
              <a:rPr i="1" lang="en-US" sz="1400"/>
              <a:t>fatal</a:t>
            </a:r>
            <a:r>
              <a:rPr lang="en-US" sz="1400"/>
              <a:t> or </a:t>
            </a:r>
            <a:r>
              <a:rPr i="1" lang="en-US" sz="1400"/>
              <a:t>fatally</a:t>
            </a:r>
            <a:r>
              <a:rPr lang="en-US" sz="1400"/>
              <a:t>, </a:t>
            </a:r>
            <a:endParaRPr/>
          </a:p>
          <a:p>
            <a:pPr indent="0" lvl="0" marL="101600" rtl="0" algn="l">
              <a:lnSpc>
                <a:spcPct val="100000"/>
              </a:lnSpc>
              <a:spcBef>
                <a:spcPts val="600"/>
              </a:spcBef>
              <a:spcAft>
                <a:spcPts val="0"/>
              </a:spcAft>
              <a:buSzPts val="1400"/>
              <a:buNone/>
            </a:pPr>
            <a:r>
              <a:rPr lang="en-US" sz="1400"/>
              <a:t>         that can be paraphrased as </a:t>
            </a:r>
            <a:r>
              <a:rPr i="1" lang="en-US" sz="1400"/>
              <a:t>to cause to die</a:t>
            </a:r>
            <a:endParaRPr/>
          </a:p>
          <a:p>
            <a:pPr indent="0" lvl="0" marL="101600" rtl="0" algn="l">
              <a:lnSpc>
                <a:spcPct val="100000"/>
              </a:lnSpc>
              <a:spcBef>
                <a:spcPts val="600"/>
              </a:spcBef>
              <a:spcAft>
                <a:spcPts val="0"/>
              </a:spcAft>
              <a:buSzPts val="1400"/>
              <a:buNone/>
            </a:pPr>
            <a:r>
              <a:t/>
            </a:r>
            <a:endParaRPr sz="1400"/>
          </a:p>
        </p:txBody>
      </p:sp>
      <p:sp>
        <p:nvSpPr>
          <p:cNvPr id="271" name="Google Shape;271;p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